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74" r:id="rId1"/>
  </p:sldMasterIdLst>
  <p:notesMasterIdLst>
    <p:notesMasterId r:id="rId63"/>
  </p:notesMasterIdLst>
  <p:sldIdLst>
    <p:sldId id="256" r:id="rId2"/>
    <p:sldId id="257" r:id="rId3"/>
    <p:sldId id="296" r:id="rId4"/>
    <p:sldId id="278" r:id="rId5"/>
    <p:sldId id="259" r:id="rId6"/>
    <p:sldId id="261" r:id="rId7"/>
    <p:sldId id="262" r:id="rId8"/>
    <p:sldId id="260" r:id="rId9"/>
    <p:sldId id="309" r:id="rId10"/>
    <p:sldId id="310" r:id="rId11"/>
    <p:sldId id="311" r:id="rId12"/>
    <p:sldId id="264" r:id="rId13"/>
    <p:sldId id="263" r:id="rId14"/>
    <p:sldId id="265" r:id="rId15"/>
    <p:sldId id="318" r:id="rId16"/>
    <p:sldId id="271" r:id="rId17"/>
    <p:sldId id="270" r:id="rId18"/>
    <p:sldId id="285" r:id="rId19"/>
    <p:sldId id="286" r:id="rId20"/>
    <p:sldId id="288" r:id="rId21"/>
    <p:sldId id="289" r:id="rId22"/>
    <p:sldId id="290" r:id="rId23"/>
    <p:sldId id="291" r:id="rId24"/>
    <p:sldId id="292" r:id="rId25"/>
    <p:sldId id="293" r:id="rId26"/>
    <p:sldId id="294" r:id="rId27"/>
    <p:sldId id="273" r:id="rId28"/>
    <p:sldId id="272" r:id="rId29"/>
    <p:sldId id="317" r:id="rId30"/>
    <p:sldId id="269" r:id="rId31"/>
    <p:sldId id="283" r:id="rId32"/>
    <p:sldId id="303" r:id="rId33"/>
    <p:sldId id="304" r:id="rId34"/>
    <p:sldId id="274" r:id="rId35"/>
    <p:sldId id="284" r:id="rId36"/>
    <p:sldId id="306" r:id="rId37"/>
    <p:sldId id="305" r:id="rId38"/>
    <p:sldId id="307" r:id="rId39"/>
    <p:sldId id="308" r:id="rId40"/>
    <p:sldId id="297" r:id="rId41"/>
    <p:sldId id="315" r:id="rId42"/>
    <p:sldId id="267" r:id="rId43"/>
    <p:sldId id="280" r:id="rId44"/>
    <p:sldId id="316" r:id="rId45"/>
    <p:sldId id="314" r:id="rId46"/>
    <p:sldId id="312" r:id="rId47"/>
    <p:sldId id="313" r:id="rId48"/>
    <p:sldId id="279" r:id="rId49"/>
    <p:sldId id="282" r:id="rId50"/>
    <p:sldId id="300" r:id="rId51"/>
    <p:sldId id="298" r:id="rId52"/>
    <p:sldId id="299" r:id="rId53"/>
    <p:sldId id="268" r:id="rId54"/>
    <p:sldId id="281" r:id="rId55"/>
    <p:sldId id="266" r:id="rId56"/>
    <p:sldId id="319" r:id="rId57"/>
    <p:sldId id="258" r:id="rId58"/>
    <p:sldId id="321" r:id="rId59"/>
    <p:sldId id="322" r:id="rId60"/>
    <p:sldId id="302" r:id="rId61"/>
    <p:sldId id="275" r:id="rId62"/>
  </p:sldIdLst>
  <p:sldSz cx="9144000" cy="6858000" type="screen4x3"/>
  <p:notesSz cx="6985000" cy="9283700"/>
  <p:embeddedFontLst>
    <p:embeddedFont>
      <p:font typeface="Arial Black" panose="020B0A04020102020204" pitchFamily="34" charset="0"/>
      <p:bold r:id="rId64"/>
    </p:embeddedFont>
    <p:embeddedFont>
      <p:font typeface="Calibri" panose="020F0502020204030204" pitchFamily="34" charset="0"/>
      <p:regular r:id="rId65"/>
      <p:bold r:id="rId66"/>
      <p:italic r:id="rId67"/>
      <p:boldItalic r:id="rId68"/>
    </p:embeddedFont>
    <p:embeddedFont>
      <p:font typeface="Cambria Math" panose="02040503050406030204" pitchFamily="18" charset="0"/>
      <p:regular r:id="rId6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C5CF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8" autoAdjust="0"/>
    <p:restoredTop sz="96817" autoAdjust="0"/>
  </p:normalViewPr>
  <p:slideViewPr>
    <p:cSldViewPr snapToGrid="0" snapToObjects="1">
      <p:cViewPr varScale="1">
        <p:scale>
          <a:sx n="125" d="100"/>
          <a:sy n="125" d="100"/>
        </p:scale>
        <p:origin x="1146" y="96"/>
      </p:cViewPr>
      <p:guideLst>
        <p:guide orient="horz" pos="2160"/>
        <p:guide pos="288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3.fntdata"/><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4185"/>
          </a:xfrm>
          <a:prstGeom prst="rect">
            <a:avLst/>
          </a:prstGeom>
        </p:spPr>
        <p:txBody>
          <a:bodyPr vert="horz" lIns="92958" tIns="46479" rIns="92958" bIns="46479" rtlCol="0"/>
          <a:lstStyle>
            <a:lvl1pPr algn="l">
              <a:defRPr sz="1200"/>
            </a:lvl1pPr>
          </a:lstStyle>
          <a:p>
            <a:endParaRPr lang="en-US"/>
          </a:p>
        </p:txBody>
      </p:sp>
      <p:sp>
        <p:nvSpPr>
          <p:cNvPr id="3" name="Date Placeholder 2"/>
          <p:cNvSpPr>
            <a:spLocks noGrp="1"/>
          </p:cNvSpPr>
          <p:nvPr>
            <p:ph type="dt" idx="1"/>
          </p:nvPr>
        </p:nvSpPr>
        <p:spPr>
          <a:xfrm>
            <a:off x="3956550" y="0"/>
            <a:ext cx="3026833" cy="464185"/>
          </a:xfrm>
          <a:prstGeom prst="rect">
            <a:avLst/>
          </a:prstGeom>
        </p:spPr>
        <p:txBody>
          <a:bodyPr vert="horz" lIns="92958" tIns="46479" rIns="92958" bIns="46479" rtlCol="0"/>
          <a:lstStyle>
            <a:lvl1pPr algn="r">
              <a:defRPr sz="1200"/>
            </a:lvl1pPr>
          </a:lstStyle>
          <a:p>
            <a:fld id="{662884DC-C8C1-4C47-B66B-B6D88F1739E9}" type="datetimeFigureOut">
              <a:rPr lang="en-US" smtClean="0"/>
              <a:t>10/26/2023</a:t>
            </a:fld>
            <a:endParaRPr lang="en-US"/>
          </a:p>
        </p:txBody>
      </p:sp>
      <p:sp>
        <p:nvSpPr>
          <p:cNvPr id="4" name="Slide Image Placeholder 3"/>
          <p:cNvSpPr>
            <a:spLocks noGrp="1" noRot="1" noChangeAspect="1"/>
          </p:cNvSpPr>
          <p:nvPr>
            <p:ph type="sldImg" idx="2"/>
          </p:nvPr>
        </p:nvSpPr>
        <p:spPr>
          <a:xfrm>
            <a:off x="1171575" y="696913"/>
            <a:ext cx="4641850" cy="3481387"/>
          </a:xfrm>
          <a:prstGeom prst="rect">
            <a:avLst/>
          </a:prstGeom>
          <a:noFill/>
          <a:ln w="12700">
            <a:solidFill>
              <a:prstClr val="black"/>
            </a:solidFill>
          </a:ln>
        </p:spPr>
        <p:txBody>
          <a:bodyPr vert="horz" lIns="92958" tIns="46479" rIns="92958" bIns="46479" rtlCol="0" anchor="ctr"/>
          <a:lstStyle/>
          <a:p>
            <a:endParaRPr lang="en-US"/>
          </a:p>
        </p:txBody>
      </p:sp>
      <p:sp>
        <p:nvSpPr>
          <p:cNvPr id="5" name="Notes Placeholder 4"/>
          <p:cNvSpPr>
            <a:spLocks noGrp="1"/>
          </p:cNvSpPr>
          <p:nvPr>
            <p:ph type="body" sz="quarter" idx="3"/>
          </p:nvPr>
        </p:nvSpPr>
        <p:spPr>
          <a:xfrm>
            <a:off x="698500" y="4409758"/>
            <a:ext cx="5588000" cy="4177665"/>
          </a:xfrm>
          <a:prstGeom prst="rect">
            <a:avLst/>
          </a:prstGeom>
        </p:spPr>
        <p:txBody>
          <a:bodyPr vert="horz" lIns="92958" tIns="46479" rIns="92958" bIns="4647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17904"/>
            <a:ext cx="3026833" cy="464185"/>
          </a:xfrm>
          <a:prstGeom prst="rect">
            <a:avLst/>
          </a:prstGeom>
        </p:spPr>
        <p:txBody>
          <a:bodyPr vert="horz" lIns="92958" tIns="46479" rIns="92958" bIns="46479" rtlCol="0" anchor="b"/>
          <a:lstStyle>
            <a:lvl1pPr algn="l">
              <a:defRPr sz="1200"/>
            </a:lvl1pPr>
          </a:lstStyle>
          <a:p>
            <a:endParaRPr lang="en-US"/>
          </a:p>
        </p:txBody>
      </p:sp>
      <p:sp>
        <p:nvSpPr>
          <p:cNvPr id="7" name="Slide Number Placeholder 6"/>
          <p:cNvSpPr>
            <a:spLocks noGrp="1"/>
          </p:cNvSpPr>
          <p:nvPr>
            <p:ph type="sldNum" sz="quarter" idx="5"/>
          </p:nvPr>
        </p:nvSpPr>
        <p:spPr>
          <a:xfrm>
            <a:off x="3956550" y="8817904"/>
            <a:ext cx="3026833" cy="464185"/>
          </a:xfrm>
          <a:prstGeom prst="rect">
            <a:avLst/>
          </a:prstGeom>
        </p:spPr>
        <p:txBody>
          <a:bodyPr vert="horz" lIns="92958" tIns="46479" rIns="92958" bIns="46479" rtlCol="0" anchor="b"/>
          <a:lstStyle>
            <a:lvl1pPr algn="r">
              <a:defRPr sz="1200"/>
            </a:lvl1pPr>
          </a:lstStyle>
          <a:p>
            <a:fld id="{5E40C6E2-70C1-443C-BB08-BC593A738F75}" type="slidenum">
              <a:rPr lang="en-US" smtClean="0"/>
              <a:t>‹#›</a:t>
            </a:fld>
            <a:endParaRPr lang="en-US"/>
          </a:p>
        </p:txBody>
      </p:sp>
    </p:spTree>
    <p:extLst>
      <p:ext uri="{BB962C8B-B14F-4D97-AF65-F5344CB8AC3E}">
        <p14:creationId xmlns:p14="http://schemas.microsoft.com/office/powerpoint/2010/main" val="1726353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25315" name="Rectangle 3"/>
          <p:cNvSpPr>
            <a:spLocks noGrp="1" noChangeArrowheads="1"/>
          </p:cNvSpPr>
          <p:nvPr>
            <p:ph type="ctrTitle"/>
          </p:nvPr>
        </p:nvSpPr>
        <p:spPr>
          <a:xfrm>
            <a:off x="457200" y="1981200"/>
            <a:ext cx="8229600" cy="685800"/>
          </a:xfrm>
        </p:spPr>
        <p:txBody>
          <a:bodyPr/>
          <a:lstStyle>
            <a:lvl1pPr>
              <a:defRPr sz="3200"/>
            </a:lvl1pPr>
          </a:lstStyle>
          <a:p>
            <a:r>
              <a:rPr lang="en-US"/>
              <a:t>Click to edit Master title style</a:t>
            </a:r>
            <a:endParaRPr lang="en-US" dirty="0"/>
          </a:p>
        </p:txBody>
      </p:sp>
      <p:sp>
        <p:nvSpPr>
          <p:cNvPr id="525316" name="Rectangle 4"/>
          <p:cNvSpPr>
            <a:spLocks noGrp="1" noChangeArrowheads="1"/>
          </p:cNvSpPr>
          <p:nvPr>
            <p:ph type="subTitle" idx="1"/>
          </p:nvPr>
        </p:nvSpPr>
        <p:spPr>
          <a:xfrm>
            <a:off x="457200" y="2514600"/>
            <a:ext cx="8229600" cy="533400"/>
          </a:xfrm>
          <a:ln>
            <a:noFill/>
          </a:ln>
        </p:spPr>
        <p:txBody>
          <a:bodyPr wrap="none"/>
          <a:lstStyle>
            <a:lvl1pPr marL="0" indent="0">
              <a:buFont typeface="Wingdings" pitchFamily="2" charset="2"/>
              <a:buNone/>
              <a:defRPr sz="2000" b="1">
                <a:solidFill>
                  <a:srgbClr val="11242F"/>
                </a:solidFill>
              </a:defRPr>
            </a:lvl1pPr>
          </a:lstStyle>
          <a:p>
            <a:r>
              <a:rPr lang="en-US"/>
              <a:t>Click to edit Master subtitle style</a:t>
            </a:r>
          </a:p>
        </p:txBody>
      </p:sp>
    </p:spTree>
    <p:extLst>
      <p:ext uri="{BB962C8B-B14F-4D97-AF65-F5344CB8AC3E}">
        <p14:creationId xmlns:p14="http://schemas.microsoft.com/office/powerpoint/2010/main" val="1137717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lvl1pPr algn="l">
              <a:defRPr sz="2800" b="1"/>
            </a:lvl1pPr>
          </a:lstStyle>
          <a:p>
            <a:r>
              <a:rPr lang="en-US"/>
              <a:t>Click to edit Master title style</a:t>
            </a:r>
            <a:endParaRPr lang="en-US" dirty="0"/>
          </a:p>
        </p:txBody>
      </p:sp>
      <p:sp>
        <p:nvSpPr>
          <p:cNvPr id="3" name="Content Placeholder 2"/>
          <p:cNvSpPr>
            <a:spLocks noGrp="1"/>
          </p:cNvSpPr>
          <p:nvPr>
            <p:ph idx="1"/>
          </p:nvPr>
        </p:nvSpPr>
        <p:spPr>
          <a:xfrm>
            <a:off x="457200" y="1295400"/>
            <a:ext cx="8229600" cy="4830763"/>
          </a:xfrm>
          <a:ln>
            <a:noFill/>
          </a:ln>
        </p:spPr>
        <p:txBody>
          <a:bodyPr>
            <a:normAutofit/>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12"/>
          </p:nvPr>
        </p:nvSpPr>
        <p:spPr>
          <a:xfrm>
            <a:off x="304800" y="6400800"/>
            <a:ext cx="304800" cy="304800"/>
          </a:xfrm>
        </p:spPr>
        <p:txBody>
          <a:bodyPr/>
          <a:lstStyle>
            <a:lvl1pPr>
              <a:defRPr/>
            </a:lvl1pPr>
          </a:lstStyle>
          <a:p>
            <a:fld id="{60AD1266-7CE3-2146-B859-359ABF1E0203}" type="slidenum">
              <a:rPr lang="en-US" smtClean="0"/>
              <a:t>‹#›</a:t>
            </a:fld>
            <a:endParaRPr lang="en-US"/>
          </a:p>
        </p:txBody>
      </p:sp>
    </p:spTree>
    <p:extLst>
      <p:ext uri="{BB962C8B-B14F-4D97-AF65-F5344CB8AC3E}">
        <p14:creationId xmlns:p14="http://schemas.microsoft.com/office/powerpoint/2010/main" val="2453193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60AD1266-7CE3-2146-B859-359ABF1E0203}" type="slidenum">
              <a:rPr lang="en-US" smtClean="0"/>
              <a:t>‹#›</a:t>
            </a:fld>
            <a:endParaRPr lang="en-US"/>
          </a:p>
        </p:txBody>
      </p:sp>
    </p:spTree>
    <p:extLst>
      <p:ext uri="{BB962C8B-B14F-4D97-AF65-F5344CB8AC3E}">
        <p14:creationId xmlns:p14="http://schemas.microsoft.com/office/powerpoint/2010/main" val="12806246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04800" y="228600"/>
            <a:ext cx="86106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304800" y="1219200"/>
            <a:ext cx="8610600" cy="4953000"/>
          </a:xfrm>
          <a:prstGeom prst="rect">
            <a:avLst/>
          </a:prstGeom>
          <a:noFill/>
          <a:ln w="6350">
            <a:solidFill>
              <a:schemeClr val="bg2"/>
            </a:solidFill>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24293" name="Rectangle 5"/>
          <p:cNvSpPr>
            <a:spLocks noGrp="1" noChangeArrowheads="1"/>
          </p:cNvSpPr>
          <p:nvPr>
            <p:ph type="sldNum" sz="quarter" idx="4"/>
          </p:nvPr>
        </p:nvSpPr>
        <p:spPr bwMode="auto">
          <a:xfrm>
            <a:off x="304800" y="6400800"/>
            <a:ext cx="304800" cy="304800"/>
          </a:xfrm>
          <a:prstGeom prst="rect">
            <a:avLst/>
          </a:prstGeom>
          <a:noFill/>
          <a:ln w="9525">
            <a:noFill/>
            <a:miter lim="800000"/>
            <a:headEnd/>
            <a:tailEnd/>
          </a:ln>
          <a:effectLst/>
        </p:spPr>
        <p:txBody>
          <a:bodyPr vert="horz" wrap="square" lIns="0" tIns="45720" rIns="45720" bIns="45720" numCol="1" anchor="ctr" anchorCtr="0" compatLnSpc="1">
            <a:prstTxWarp prst="textNoShape">
              <a:avLst/>
            </a:prstTxWarp>
          </a:bodyPr>
          <a:lstStyle>
            <a:lvl1pPr algn="r" eaLnBrk="0" fontAlgn="auto" hangingPunct="0">
              <a:spcBef>
                <a:spcPts val="0"/>
              </a:spcBef>
              <a:spcAft>
                <a:spcPts val="0"/>
              </a:spcAft>
              <a:defRPr sz="800">
                <a:solidFill>
                  <a:schemeClr val="tx1">
                    <a:lumMod val="65000"/>
                    <a:lumOff val="35000"/>
                  </a:schemeClr>
                </a:solidFill>
                <a:latin typeface="+mn-lt"/>
              </a:defRPr>
            </a:lvl1pPr>
          </a:lstStyle>
          <a:p>
            <a:fld id="{D91041AE-F0CF-4FE6-90EC-654C4BA75C7A}" type="slidenum">
              <a:rPr lang="en-US" smtClean="0"/>
              <a:pPr/>
              <a:t>‹#›</a:t>
            </a:fld>
            <a:endParaRPr lang="en-US" dirty="0"/>
          </a:p>
        </p:txBody>
      </p:sp>
      <p:sp>
        <p:nvSpPr>
          <p:cNvPr id="1029" name="Line 6"/>
          <p:cNvSpPr>
            <a:spLocks noChangeShapeType="1"/>
          </p:cNvSpPr>
          <p:nvPr/>
        </p:nvSpPr>
        <p:spPr bwMode="auto">
          <a:xfrm>
            <a:off x="914400" y="6446838"/>
            <a:ext cx="0" cy="182562"/>
          </a:xfrm>
          <a:prstGeom prst="line">
            <a:avLst/>
          </a:prstGeom>
          <a:noFill/>
          <a:ln w="3175">
            <a:solidFill>
              <a:schemeClr val="bg2"/>
            </a:solidFill>
            <a:round/>
            <a:headEnd/>
            <a:tailEnd/>
          </a:ln>
        </p:spPr>
        <p:txBody>
          <a:bodyPr wrap="none" anchor="ctr"/>
          <a:lstStyle/>
          <a:p>
            <a:pPr fontAlgn="base">
              <a:spcBef>
                <a:spcPct val="0"/>
              </a:spcBef>
              <a:spcAft>
                <a:spcPct val="0"/>
              </a:spcAft>
              <a:defRPr/>
            </a:pPr>
            <a:endParaRPr lang="en-US">
              <a:solidFill>
                <a:prstClr val="black"/>
              </a:solidFill>
            </a:endParaRPr>
          </a:p>
        </p:txBody>
      </p:sp>
    </p:spTree>
    <p:extLst>
      <p:ext uri="{BB962C8B-B14F-4D97-AF65-F5344CB8AC3E}">
        <p14:creationId xmlns:p14="http://schemas.microsoft.com/office/powerpoint/2010/main" val="118803182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Lst>
  <p:hf hdr="0" dt="0"/>
  <p:txStyles>
    <p:titleStyle>
      <a:lvl1pPr algn="l" rtl="0" eaLnBrk="1" fontAlgn="base" hangingPunct="1">
        <a:spcBef>
          <a:spcPct val="0"/>
        </a:spcBef>
        <a:spcAft>
          <a:spcPct val="0"/>
        </a:spcAft>
        <a:defRPr sz="3200">
          <a:solidFill>
            <a:srgbClr val="D81E05"/>
          </a:solidFill>
          <a:latin typeface="+mj-lt"/>
          <a:ea typeface="+mj-ea"/>
          <a:cs typeface="+mj-cs"/>
        </a:defRPr>
      </a:lvl1pPr>
      <a:lvl2pPr algn="l" rtl="0" eaLnBrk="1" fontAlgn="base" hangingPunct="1">
        <a:spcBef>
          <a:spcPct val="0"/>
        </a:spcBef>
        <a:spcAft>
          <a:spcPct val="0"/>
        </a:spcAft>
        <a:defRPr sz="3200">
          <a:solidFill>
            <a:srgbClr val="D81E05"/>
          </a:solidFill>
          <a:latin typeface="Arial Black" pitchFamily="34" charset="0"/>
        </a:defRPr>
      </a:lvl2pPr>
      <a:lvl3pPr algn="l" rtl="0" eaLnBrk="1" fontAlgn="base" hangingPunct="1">
        <a:spcBef>
          <a:spcPct val="0"/>
        </a:spcBef>
        <a:spcAft>
          <a:spcPct val="0"/>
        </a:spcAft>
        <a:defRPr sz="3200">
          <a:solidFill>
            <a:srgbClr val="D81E05"/>
          </a:solidFill>
          <a:latin typeface="Arial Black" pitchFamily="34" charset="0"/>
        </a:defRPr>
      </a:lvl3pPr>
      <a:lvl4pPr algn="l" rtl="0" eaLnBrk="1" fontAlgn="base" hangingPunct="1">
        <a:spcBef>
          <a:spcPct val="0"/>
        </a:spcBef>
        <a:spcAft>
          <a:spcPct val="0"/>
        </a:spcAft>
        <a:defRPr sz="3200">
          <a:solidFill>
            <a:srgbClr val="D81E05"/>
          </a:solidFill>
          <a:latin typeface="Arial Black" pitchFamily="34" charset="0"/>
        </a:defRPr>
      </a:lvl4pPr>
      <a:lvl5pPr algn="l" rtl="0" eaLnBrk="1" fontAlgn="base" hangingPunct="1">
        <a:spcBef>
          <a:spcPct val="0"/>
        </a:spcBef>
        <a:spcAft>
          <a:spcPct val="0"/>
        </a:spcAft>
        <a:defRPr sz="3200">
          <a:solidFill>
            <a:srgbClr val="D81E05"/>
          </a:solidFill>
          <a:latin typeface="Arial Black" pitchFamily="34" charset="0"/>
        </a:defRPr>
      </a:lvl5pPr>
      <a:lvl6pPr marL="457200" algn="l" rtl="0" eaLnBrk="1" fontAlgn="base" hangingPunct="1">
        <a:spcBef>
          <a:spcPct val="0"/>
        </a:spcBef>
        <a:spcAft>
          <a:spcPct val="0"/>
        </a:spcAft>
        <a:defRPr sz="3200">
          <a:solidFill>
            <a:srgbClr val="D81E05"/>
          </a:solidFill>
          <a:latin typeface="Arial Black" pitchFamily="34" charset="0"/>
        </a:defRPr>
      </a:lvl6pPr>
      <a:lvl7pPr marL="914400" algn="l" rtl="0" eaLnBrk="1" fontAlgn="base" hangingPunct="1">
        <a:spcBef>
          <a:spcPct val="0"/>
        </a:spcBef>
        <a:spcAft>
          <a:spcPct val="0"/>
        </a:spcAft>
        <a:defRPr sz="3200">
          <a:solidFill>
            <a:srgbClr val="D81E05"/>
          </a:solidFill>
          <a:latin typeface="Arial Black" pitchFamily="34" charset="0"/>
        </a:defRPr>
      </a:lvl7pPr>
      <a:lvl8pPr marL="1371600" algn="l" rtl="0" eaLnBrk="1" fontAlgn="base" hangingPunct="1">
        <a:spcBef>
          <a:spcPct val="0"/>
        </a:spcBef>
        <a:spcAft>
          <a:spcPct val="0"/>
        </a:spcAft>
        <a:defRPr sz="3200">
          <a:solidFill>
            <a:srgbClr val="D81E05"/>
          </a:solidFill>
          <a:latin typeface="Arial Black" pitchFamily="34" charset="0"/>
        </a:defRPr>
      </a:lvl8pPr>
      <a:lvl9pPr marL="1828800" algn="l" rtl="0" eaLnBrk="1" fontAlgn="base" hangingPunct="1">
        <a:spcBef>
          <a:spcPct val="0"/>
        </a:spcBef>
        <a:spcAft>
          <a:spcPct val="0"/>
        </a:spcAft>
        <a:defRPr sz="3200">
          <a:solidFill>
            <a:srgbClr val="D81E05"/>
          </a:solidFill>
          <a:latin typeface="Arial Black" pitchFamily="34" charset="0"/>
        </a:defRPr>
      </a:lvl9pPr>
    </p:titleStyle>
    <p:bodyStyle>
      <a:lvl1pPr marL="285750" indent="-285750" algn="l" rtl="0" eaLnBrk="1" fontAlgn="base" hangingPunct="1">
        <a:spcBef>
          <a:spcPct val="20000"/>
        </a:spcBef>
        <a:spcAft>
          <a:spcPct val="0"/>
        </a:spcAft>
        <a:buFont typeface="Wingdings" pitchFamily="2" charset="2"/>
        <a:buChar char="§"/>
        <a:defRPr sz="2400">
          <a:solidFill>
            <a:schemeClr val="tx1"/>
          </a:solidFill>
          <a:latin typeface="+mn-lt"/>
          <a:ea typeface="+mn-ea"/>
          <a:cs typeface="+mn-cs"/>
        </a:defRPr>
      </a:lvl1pPr>
      <a:lvl2pPr marL="684213" indent="-227013"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1400">
          <a:solidFill>
            <a:schemeClr val="tx1"/>
          </a:solidFill>
          <a:latin typeface="+mn-lt"/>
        </a:defRPr>
      </a:lvl5pPr>
      <a:lvl6pPr marL="2514600" indent="-228600" algn="l" rtl="0" eaLnBrk="1" fontAlgn="base" hangingPunct="1">
        <a:spcBef>
          <a:spcPct val="20000"/>
        </a:spcBef>
        <a:spcAft>
          <a:spcPct val="0"/>
        </a:spcAft>
        <a:buChar char="»"/>
        <a:defRPr sz="1400">
          <a:solidFill>
            <a:schemeClr val="tx1"/>
          </a:solidFill>
          <a:latin typeface="+mn-lt"/>
        </a:defRPr>
      </a:lvl6pPr>
      <a:lvl7pPr marL="2971800" indent="-228600" algn="l" rtl="0" eaLnBrk="1" fontAlgn="base" hangingPunct="1">
        <a:spcBef>
          <a:spcPct val="20000"/>
        </a:spcBef>
        <a:spcAft>
          <a:spcPct val="0"/>
        </a:spcAft>
        <a:buChar char="»"/>
        <a:defRPr sz="1400">
          <a:solidFill>
            <a:schemeClr val="tx1"/>
          </a:solidFill>
          <a:latin typeface="+mn-lt"/>
        </a:defRPr>
      </a:lvl7pPr>
      <a:lvl8pPr marL="3429000" indent="-228600" algn="l" rtl="0" eaLnBrk="1" fontAlgn="base" hangingPunct="1">
        <a:spcBef>
          <a:spcPct val="20000"/>
        </a:spcBef>
        <a:spcAft>
          <a:spcPct val="0"/>
        </a:spcAft>
        <a:buChar char="»"/>
        <a:defRPr sz="1400">
          <a:solidFill>
            <a:schemeClr val="tx1"/>
          </a:solidFill>
          <a:latin typeface="+mn-lt"/>
        </a:defRPr>
      </a:lvl8pPr>
      <a:lvl9pPr marL="3886200" indent="-228600" algn="l" rtl="0" eaLnBrk="1" fontAlgn="base" hangingPunct="1">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www.mpi-sws.org/~dreyer/talks/talk-plmw16.pdf" TargetMode="External"/><Relationship Id="rId2" Type="http://schemas.openxmlformats.org/officeDocument/2006/relationships/hyperlink" Target="https://www.microsoft.com/en-us/research/academic-program/write-great-research-paper/" TargetMode="External"/><Relationship Id="rId1" Type="http://schemas.openxmlformats.org/officeDocument/2006/relationships/slideLayout" Target="../slideLayouts/slideLayout2.xml"/><Relationship Id="rId4" Type="http://schemas.openxmlformats.org/officeDocument/2006/relationships/hyperlink" Target="https://www.microsoft.com/en-us/research/academic-program/write-great-research-paper/#!other-resources"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SIGPLAN/empirical-evaluation/raw/master/checklist/checklist.pdf" TargetMode="External"/><Relationship Id="rId2" Type="http://schemas.openxmlformats.org/officeDocument/2006/relationships/hyperlink" Target="https://www.sigplan.org/Resources/EmpiricalEvaluation/"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3.xml"/><Relationship Id="rId4" Type="http://schemas.openxmlformats.org/officeDocument/2006/relationships/image" Target="../media/image36.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3.xml"/><Relationship Id="rId5" Type="http://schemas.openxmlformats.org/officeDocument/2006/relationships/image" Target="../media/image45.jpg"/><Relationship Id="rId4" Type="http://schemas.openxmlformats.org/officeDocument/2006/relationships/image" Target="../media/image44.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3A8C5-C102-4C8C-BE8B-CA44CCDAD15B}"/>
              </a:ext>
            </a:extLst>
          </p:cNvPr>
          <p:cNvSpPr>
            <a:spLocks noGrp="1"/>
          </p:cNvSpPr>
          <p:nvPr>
            <p:ph type="ctrTitle"/>
          </p:nvPr>
        </p:nvSpPr>
        <p:spPr/>
        <p:txBody>
          <a:bodyPr/>
          <a:lstStyle/>
          <a:p>
            <a:r>
              <a:rPr lang="en-US" dirty="0"/>
              <a:t>Tips on Writing a Research Paper</a:t>
            </a:r>
          </a:p>
        </p:txBody>
      </p:sp>
      <p:sp>
        <p:nvSpPr>
          <p:cNvPr id="3" name="Subtitle 2">
            <a:extLst>
              <a:ext uri="{FF2B5EF4-FFF2-40B4-BE49-F238E27FC236}">
                <a16:creationId xmlns:a16="http://schemas.microsoft.com/office/drawing/2014/main" id="{4397A294-F3C9-496E-B0C3-0AD1770B7F35}"/>
              </a:ext>
            </a:extLst>
          </p:cNvPr>
          <p:cNvSpPr>
            <a:spLocks noGrp="1"/>
          </p:cNvSpPr>
          <p:nvPr>
            <p:ph type="subTitle" idx="1"/>
          </p:nvPr>
        </p:nvSpPr>
        <p:spPr>
          <a:xfrm>
            <a:off x="457200" y="2767990"/>
            <a:ext cx="8229600" cy="914400"/>
          </a:xfrm>
        </p:spPr>
        <p:txBody>
          <a:bodyPr/>
          <a:lstStyle/>
          <a:p>
            <a:r>
              <a:rPr lang="en-US" dirty="0"/>
              <a:t>Thomas Reps</a:t>
            </a:r>
          </a:p>
          <a:p>
            <a:r>
              <a:rPr lang="en-US" dirty="0"/>
              <a:t>University of Wisconsin</a:t>
            </a:r>
          </a:p>
        </p:txBody>
      </p:sp>
      <p:pic>
        <p:nvPicPr>
          <p:cNvPr id="5" name="Picture 4" descr="Logo&#10;&#10;Description automatically generated">
            <a:extLst>
              <a:ext uri="{FF2B5EF4-FFF2-40B4-BE49-F238E27FC236}">
                <a16:creationId xmlns:a16="http://schemas.microsoft.com/office/drawing/2014/main" id="{E052C409-A59C-46E9-ABD4-B11AFAD5847D}"/>
              </a:ext>
            </a:extLst>
          </p:cNvPr>
          <p:cNvPicPr>
            <a:picLocks noChangeAspect="1"/>
          </p:cNvPicPr>
          <p:nvPr/>
        </p:nvPicPr>
        <p:blipFill>
          <a:blip r:embed="rId2"/>
          <a:stretch>
            <a:fillRect/>
          </a:stretch>
        </p:blipFill>
        <p:spPr>
          <a:xfrm>
            <a:off x="310397" y="6064790"/>
            <a:ext cx="1789777" cy="563517"/>
          </a:xfrm>
          <a:prstGeom prst="rect">
            <a:avLst/>
          </a:prstGeom>
        </p:spPr>
      </p:pic>
      <p:pic>
        <p:nvPicPr>
          <p:cNvPr id="7" name="Picture 6" descr="Logo, company name&#10;&#10;Description automatically generated">
            <a:extLst>
              <a:ext uri="{FF2B5EF4-FFF2-40B4-BE49-F238E27FC236}">
                <a16:creationId xmlns:a16="http://schemas.microsoft.com/office/drawing/2014/main" id="{3857750B-9ACE-4544-B4A8-7DCD2F4433FD}"/>
              </a:ext>
            </a:extLst>
          </p:cNvPr>
          <p:cNvPicPr>
            <a:picLocks noChangeAspect="1"/>
          </p:cNvPicPr>
          <p:nvPr/>
        </p:nvPicPr>
        <p:blipFill>
          <a:blip r:embed="rId3"/>
          <a:stretch>
            <a:fillRect/>
          </a:stretch>
        </p:blipFill>
        <p:spPr>
          <a:xfrm>
            <a:off x="7092892" y="6027375"/>
            <a:ext cx="1756925" cy="600932"/>
          </a:xfrm>
          <a:prstGeom prst="rect">
            <a:avLst/>
          </a:prstGeom>
        </p:spPr>
      </p:pic>
    </p:spTree>
    <p:extLst>
      <p:ext uri="{BB962C8B-B14F-4D97-AF65-F5344CB8AC3E}">
        <p14:creationId xmlns:p14="http://schemas.microsoft.com/office/powerpoint/2010/main" val="15231608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19CCB9-4720-478D-8DA3-8AFFBD7F26BC}"/>
              </a:ext>
            </a:extLst>
          </p:cNvPr>
          <p:cNvSpPr>
            <a:spLocks noGrp="1"/>
          </p:cNvSpPr>
          <p:nvPr>
            <p:ph type="sldNum" sz="quarter" idx="12"/>
          </p:nvPr>
        </p:nvSpPr>
        <p:spPr/>
        <p:txBody>
          <a:bodyPr/>
          <a:lstStyle/>
          <a:p>
            <a:fld id="{60AD1266-7CE3-2146-B859-359ABF1E0203}" type="slidenum">
              <a:rPr lang="en-US" smtClean="0"/>
              <a:t>10</a:t>
            </a:fld>
            <a:endParaRPr lang="en-US"/>
          </a:p>
        </p:txBody>
      </p:sp>
      <p:pic>
        <p:nvPicPr>
          <p:cNvPr id="5" name="Picture 4">
            <a:extLst>
              <a:ext uri="{FF2B5EF4-FFF2-40B4-BE49-F238E27FC236}">
                <a16:creationId xmlns:a16="http://schemas.microsoft.com/office/drawing/2014/main" id="{6CB4D501-E369-4653-BFE1-0132E0693FC7}"/>
              </a:ext>
            </a:extLst>
          </p:cNvPr>
          <p:cNvPicPr>
            <a:picLocks noChangeAspect="1"/>
          </p:cNvPicPr>
          <p:nvPr/>
        </p:nvPicPr>
        <p:blipFill>
          <a:blip r:embed="rId2"/>
          <a:stretch>
            <a:fillRect/>
          </a:stretch>
        </p:blipFill>
        <p:spPr>
          <a:xfrm>
            <a:off x="129502" y="0"/>
            <a:ext cx="8884995" cy="6858000"/>
          </a:xfrm>
          <a:prstGeom prst="rect">
            <a:avLst/>
          </a:prstGeom>
        </p:spPr>
      </p:pic>
      <p:sp>
        <p:nvSpPr>
          <p:cNvPr id="4" name="TextBox 3">
            <a:extLst>
              <a:ext uri="{FF2B5EF4-FFF2-40B4-BE49-F238E27FC236}">
                <a16:creationId xmlns:a16="http://schemas.microsoft.com/office/drawing/2014/main" id="{41598567-9EEC-4E52-B5D9-18C53F572F75}"/>
              </a:ext>
            </a:extLst>
          </p:cNvPr>
          <p:cNvSpPr txBox="1"/>
          <p:nvPr/>
        </p:nvSpPr>
        <p:spPr>
          <a:xfrm>
            <a:off x="8229600" y="6336065"/>
            <a:ext cx="736099" cy="369332"/>
          </a:xfrm>
          <a:prstGeom prst="rect">
            <a:avLst/>
          </a:prstGeom>
          <a:noFill/>
        </p:spPr>
        <p:txBody>
          <a:bodyPr wrap="none" rtlCol="0">
            <a:spAutoFit/>
          </a:bodyPr>
          <a:lstStyle/>
          <a:p>
            <a:r>
              <a:rPr lang="en-US" dirty="0"/>
              <a:t>[SPJ]</a:t>
            </a:r>
          </a:p>
        </p:txBody>
      </p:sp>
    </p:spTree>
    <p:extLst>
      <p:ext uri="{BB962C8B-B14F-4D97-AF65-F5344CB8AC3E}">
        <p14:creationId xmlns:p14="http://schemas.microsoft.com/office/powerpoint/2010/main" val="2328645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EF27E0-59D2-48AA-A673-E92AE5E9993C}"/>
              </a:ext>
            </a:extLst>
          </p:cNvPr>
          <p:cNvSpPr>
            <a:spLocks noGrp="1"/>
          </p:cNvSpPr>
          <p:nvPr>
            <p:ph type="sldNum" sz="quarter" idx="12"/>
          </p:nvPr>
        </p:nvSpPr>
        <p:spPr/>
        <p:txBody>
          <a:bodyPr/>
          <a:lstStyle/>
          <a:p>
            <a:fld id="{60AD1266-7CE3-2146-B859-359ABF1E0203}" type="slidenum">
              <a:rPr lang="en-US" smtClean="0"/>
              <a:t>11</a:t>
            </a:fld>
            <a:endParaRPr lang="en-US"/>
          </a:p>
        </p:txBody>
      </p:sp>
      <p:pic>
        <p:nvPicPr>
          <p:cNvPr id="5" name="Picture 4">
            <a:extLst>
              <a:ext uri="{FF2B5EF4-FFF2-40B4-BE49-F238E27FC236}">
                <a16:creationId xmlns:a16="http://schemas.microsoft.com/office/drawing/2014/main" id="{AA30579A-3BFE-4735-913C-D57782F75948}"/>
              </a:ext>
            </a:extLst>
          </p:cNvPr>
          <p:cNvPicPr>
            <a:picLocks noChangeAspect="1"/>
          </p:cNvPicPr>
          <p:nvPr/>
        </p:nvPicPr>
        <p:blipFill>
          <a:blip r:embed="rId2"/>
          <a:stretch>
            <a:fillRect/>
          </a:stretch>
        </p:blipFill>
        <p:spPr>
          <a:xfrm>
            <a:off x="144630" y="0"/>
            <a:ext cx="8854740" cy="6858000"/>
          </a:xfrm>
          <a:prstGeom prst="rect">
            <a:avLst/>
          </a:prstGeom>
        </p:spPr>
      </p:pic>
      <p:sp>
        <p:nvSpPr>
          <p:cNvPr id="4" name="TextBox 3">
            <a:extLst>
              <a:ext uri="{FF2B5EF4-FFF2-40B4-BE49-F238E27FC236}">
                <a16:creationId xmlns:a16="http://schemas.microsoft.com/office/drawing/2014/main" id="{0851F7F9-9F9A-4648-A431-FB201677F317}"/>
              </a:ext>
            </a:extLst>
          </p:cNvPr>
          <p:cNvSpPr txBox="1"/>
          <p:nvPr/>
        </p:nvSpPr>
        <p:spPr>
          <a:xfrm>
            <a:off x="8229600" y="6336065"/>
            <a:ext cx="736099" cy="369332"/>
          </a:xfrm>
          <a:prstGeom prst="rect">
            <a:avLst/>
          </a:prstGeom>
          <a:noFill/>
        </p:spPr>
        <p:txBody>
          <a:bodyPr wrap="none" rtlCol="0">
            <a:spAutoFit/>
          </a:bodyPr>
          <a:lstStyle/>
          <a:p>
            <a:r>
              <a:rPr lang="en-US" dirty="0"/>
              <a:t>[SPJ]</a:t>
            </a:r>
          </a:p>
        </p:txBody>
      </p:sp>
    </p:spTree>
    <p:extLst>
      <p:ext uri="{BB962C8B-B14F-4D97-AF65-F5344CB8AC3E}">
        <p14:creationId xmlns:p14="http://schemas.microsoft.com/office/powerpoint/2010/main" val="2074166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E36B3-F311-4FA2-97DC-65C82E03C540}"/>
              </a:ext>
            </a:extLst>
          </p:cNvPr>
          <p:cNvSpPr>
            <a:spLocks noGrp="1"/>
          </p:cNvSpPr>
          <p:nvPr>
            <p:ph type="title"/>
          </p:nvPr>
        </p:nvSpPr>
        <p:spPr/>
        <p:txBody>
          <a:bodyPr/>
          <a:lstStyle/>
          <a:p>
            <a:r>
              <a:rPr lang="en-US" dirty="0"/>
              <a:t>Structure (conference paper) [SPJ]</a:t>
            </a:r>
          </a:p>
        </p:txBody>
      </p:sp>
      <p:sp>
        <p:nvSpPr>
          <p:cNvPr id="3" name="Content Placeholder 2">
            <a:extLst>
              <a:ext uri="{FF2B5EF4-FFF2-40B4-BE49-F238E27FC236}">
                <a16:creationId xmlns:a16="http://schemas.microsoft.com/office/drawing/2014/main" id="{8CD6756B-7AB3-4F0F-9ABA-817B7EBF5B1F}"/>
              </a:ext>
            </a:extLst>
          </p:cNvPr>
          <p:cNvSpPr>
            <a:spLocks noGrp="1"/>
          </p:cNvSpPr>
          <p:nvPr>
            <p:ph idx="1"/>
          </p:nvPr>
        </p:nvSpPr>
        <p:spPr>
          <a:ln>
            <a:noFill/>
          </a:ln>
        </p:spPr>
        <p:txBody>
          <a:bodyPr/>
          <a:lstStyle/>
          <a:p>
            <a:r>
              <a:rPr lang="en-GB" dirty="0"/>
              <a:t>Title (1000 readers)</a:t>
            </a:r>
          </a:p>
          <a:p>
            <a:r>
              <a:rPr lang="en-GB" dirty="0"/>
              <a:t>Abstract (4 sentences, 100 readers)</a:t>
            </a:r>
          </a:p>
          <a:p>
            <a:r>
              <a:rPr lang="en-GB" dirty="0"/>
              <a:t>Introduction (1 page, 100 readers)</a:t>
            </a:r>
          </a:p>
          <a:p>
            <a:r>
              <a:rPr lang="en-GB" dirty="0"/>
              <a:t>The problem (1 page, 10 readers)</a:t>
            </a:r>
          </a:p>
          <a:p>
            <a:r>
              <a:rPr lang="en-GB" dirty="0"/>
              <a:t>My idea (2 pages, 10 readers)</a:t>
            </a:r>
          </a:p>
          <a:p>
            <a:r>
              <a:rPr lang="en-GB" dirty="0"/>
              <a:t>The details (5 pages, 3 readers)</a:t>
            </a:r>
          </a:p>
          <a:p>
            <a:r>
              <a:rPr lang="en-GB" dirty="0"/>
              <a:t>Related work (1-2 pages, 10 readers)</a:t>
            </a:r>
          </a:p>
          <a:p>
            <a:r>
              <a:rPr lang="en-GB" dirty="0"/>
              <a:t>Conclusions and further work (0.5 pages)</a:t>
            </a:r>
          </a:p>
          <a:p>
            <a:endParaRPr lang="en-US" dirty="0"/>
          </a:p>
        </p:txBody>
      </p:sp>
      <p:sp>
        <p:nvSpPr>
          <p:cNvPr id="4" name="Slide Number Placeholder 3">
            <a:extLst>
              <a:ext uri="{FF2B5EF4-FFF2-40B4-BE49-F238E27FC236}">
                <a16:creationId xmlns:a16="http://schemas.microsoft.com/office/drawing/2014/main" id="{94A1B1F9-70EC-4BD4-BCC2-61088B146B3A}"/>
              </a:ext>
            </a:extLst>
          </p:cNvPr>
          <p:cNvSpPr>
            <a:spLocks noGrp="1"/>
          </p:cNvSpPr>
          <p:nvPr>
            <p:ph type="sldNum" sz="quarter" idx="12"/>
          </p:nvPr>
        </p:nvSpPr>
        <p:spPr/>
        <p:txBody>
          <a:bodyPr/>
          <a:lstStyle/>
          <a:p>
            <a:fld id="{60AD1266-7CE3-2146-B859-359ABF1E0203}" type="slidenum">
              <a:rPr lang="en-US" smtClean="0"/>
              <a:t>12</a:t>
            </a:fld>
            <a:endParaRPr lang="en-US"/>
          </a:p>
        </p:txBody>
      </p:sp>
    </p:spTree>
    <p:extLst>
      <p:ext uri="{BB962C8B-B14F-4D97-AF65-F5344CB8AC3E}">
        <p14:creationId xmlns:p14="http://schemas.microsoft.com/office/powerpoint/2010/main" val="3272499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939B7-808D-4E53-B4E9-2968C12201B2}"/>
              </a:ext>
            </a:extLst>
          </p:cNvPr>
          <p:cNvSpPr>
            <a:spLocks noGrp="1"/>
          </p:cNvSpPr>
          <p:nvPr>
            <p:ph type="title"/>
          </p:nvPr>
        </p:nvSpPr>
        <p:spPr/>
        <p:txBody>
          <a:bodyPr/>
          <a:lstStyle/>
          <a:p>
            <a:r>
              <a:rPr lang="en-US" dirty="0"/>
              <a:t>A structure that works [DD]</a:t>
            </a:r>
          </a:p>
        </p:txBody>
      </p:sp>
      <p:sp>
        <p:nvSpPr>
          <p:cNvPr id="3" name="Content Placeholder 2">
            <a:extLst>
              <a:ext uri="{FF2B5EF4-FFF2-40B4-BE49-F238E27FC236}">
                <a16:creationId xmlns:a16="http://schemas.microsoft.com/office/drawing/2014/main" id="{C45978AD-123E-424B-9D74-498201A52F0D}"/>
              </a:ext>
            </a:extLst>
          </p:cNvPr>
          <p:cNvSpPr>
            <a:spLocks noGrp="1"/>
          </p:cNvSpPr>
          <p:nvPr>
            <p:ph idx="1"/>
          </p:nvPr>
        </p:nvSpPr>
        <p:spPr>
          <a:ln>
            <a:noFill/>
          </a:ln>
        </p:spPr>
        <p:txBody>
          <a:bodyPr/>
          <a:lstStyle/>
          <a:p>
            <a:r>
              <a:rPr lang="en-US" dirty="0"/>
              <a:t>Abstract (1-2 paragraphs, 1000 readers)</a:t>
            </a:r>
          </a:p>
          <a:p>
            <a:r>
              <a:rPr lang="en-US" dirty="0"/>
              <a:t>Intro (1-2 pages, 100 readers)</a:t>
            </a:r>
          </a:p>
          <a:p>
            <a:r>
              <a:rPr lang="en-US" dirty="0"/>
              <a:t>Main ideas (2-3 pages, 50 readers)</a:t>
            </a:r>
          </a:p>
          <a:p>
            <a:r>
              <a:rPr lang="en-US" dirty="0"/>
              <a:t>Technical meat (4-6 pages, 5 readers)</a:t>
            </a:r>
          </a:p>
          <a:p>
            <a:r>
              <a:rPr lang="en-US" dirty="0"/>
              <a:t>Related work (1-2 pages, 100 readers)</a:t>
            </a:r>
          </a:p>
        </p:txBody>
      </p:sp>
      <p:sp>
        <p:nvSpPr>
          <p:cNvPr id="4" name="Slide Number Placeholder 3">
            <a:extLst>
              <a:ext uri="{FF2B5EF4-FFF2-40B4-BE49-F238E27FC236}">
                <a16:creationId xmlns:a16="http://schemas.microsoft.com/office/drawing/2014/main" id="{692F65B8-A751-4D33-9B60-1A798EB92E7A}"/>
              </a:ext>
            </a:extLst>
          </p:cNvPr>
          <p:cNvSpPr>
            <a:spLocks noGrp="1"/>
          </p:cNvSpPr>
          <p:nvPr>
            <p:ph type="sldNum" sz="quarter" idx="12"/>
          </p:nvPr>
        </p:nvSpPr>
        <p:spPr/>
        <p:txBody>
          <a:bodyPr/>
          <a:lstStyle/>
          <a:p>
            <a:fld id="{60AD1266-7CE3-2146-B859-359ABF1E0203}" type="slidenum">
              <a:rPr lang="en-US" smtClean="0"/>
              <a:t>13</a:t>
            </a:fld>
            <a:endParaRPr lang="en-US"/>
          </a:p>
        </p:txBody>
      </p:sp>
    </p:spTree>
    <p:extLst>
      <p:ext uri="{BB962C8B-B14F-4D97-AF65-F5344CB8AC3E}">
        <p14:creationId xmlns:p14="http://schemas.microsoft.com/office/powerpoint/2010/main" val="1204291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1A134-ECA7-4332-9611-BB2151ED41B2}"/>
              </a:ext>
            </a:extLst>
          </p:cNvPr>
          <p:cNvSpPr>
            <a:spLocks noGrp="1"/>
          </p:cNvSpPr>
          <p:nvPr>
            <p:ph type="title"/>
          </p:nvPr>
        </p:nvSpPr>
        <p:spPr/>
        <p:txBody>
          <a:bodyPr/>
          <a:lstStyle/>
          <a:p>
            <a:r>
              <a:rPr lang="en-US" dirty="0"/>
              <a:t>A More Complete Structure [Reps]</a:t>
            </a:r>
          </a:p>
        </p:txBody>
      </p:sp>
      <p:sp>
        <p:nvSpPr>
          <p:cNvPr id="3" name="Content Placeholder 2">
            <a:extLst>
              <a:ext uri="{FF2B5EF4-FFF2-40B4-BE49-F238E27FC236}">
                <a16:creationId xmlns:a16="http://schemas.microsoft.com/office/drawing/2014/main" id="{1FF2E54D-236C-4458-8038-EE983699A1E3}"/>
              </a:ext>
            </a:extLst>
          </p:cNvPr>
          <p:cNvSpPr>
            <a:spLocks noGrp="1"/>
          </p:cNvSpPr>
          <p:nvPr>
            <p:ph idx="1"/>
          </p:nvPr>
        </p:nvSpPr>
        <p:spPr>
          <a:ln>
            <a:noFill/>
          </a:ln>
        </p:spPr>
        <p:txBody>
          <a:bodyPr>
            <a:normAutofit lnSpcReduction="10000"/>
          </a:bodyPr>
          <a:lstStyle/>
          <a:p>
            <a:pPr marL="0" indent="0">
              <a:buNone/>
            </a:pPr>
            <a:r>
              <a:rPr lang="en-US" dirty="0"/>
              <a:t>     Abstract</a:t>
            </a:r>
          </a:p>
          <a:p>
            <a:pPr marL="517525" indent="-517525">
              <a:buFont typeface="+mj-lt"/>
              <a:buAutoNum type="arabicPeriod"/>
            </a:pPr>
            <a:r>
              <a:rPr lang="en-US" dirty="0"/>
              <a:t>Introduction</a:t>
            </a:r>
          </a:p>
          <a:p>
            <a:pPr marL="514350" indent="-514350">
              <a:buFont typeface="+mj-lt"/>
              <a:buAutoNum type="arabicPeriod"/>
            </a:pPr>
            <a:r>
              <a:rPr lang="en-US" dirty="0"/>
              <a:t>Overview and Problem Statement</a:t>
            </a:r>
          </a:p>
          <a:p>
            <a:pPr marL="514350" indent="-514350">
              <a:buFont typeface="+mj-lt"/>
              <a:buAutoNum type="arabicPeriod"/>
            </a:pPr>
            <a:r>
              <a:rPr lang="en-US" dirty="0"/>
              <a:t>[Terminology and Notation]</a:t>
            </a:r>
          </a:p>
          <a:p>
            <a:pPr marL="514350" indent="-514350">
              <a:buFont typeface="+mj-lt"/>
              <a:buAutoNum type="arabicPeriod"/>
            </a:pPr>
            <a:r>
              <a:rPr lang="en-US" dirty="0"/>
              <a:t>Core Algorithm/Idea</a:t>
            </a:r>
          </a:p>
          <a:p>
            <a:pPr marL="514350" indent="-514350">
              <a:buFont typeface="+mj-lt"/>
              <a:buAutoNum type="arabicPeriod"/>
            </a:pPr>
            <a:r>
              <a:rPr lang="en-US" dirty="0"/>
              <a:t>[Extensions]</a:t>
            </a:r>
          </a:p>
          <a:p>
            <a:pPr marL="514350" indent="-514350">
              <a:buFont typeface="+mj-lt"/>
              <a:buAutoNum type="arabicPeriod"/>
            </a:pPr>
            <a:r>
              <a:rPr lang="en-US" dirty="0"/>
              <a:t>Experiments</a:t>
            </a:r>
          </a:p>
          <a:p>
            <a:pPr marL="514350" indent="-514350">
              <a:buFont typeface="+mj-lt"/>
              <a:buAutoNum type="arabicPeriod"/>
            </a:pPr>
            <a:r>
              <a:rPr lang="en-US" dirty="0"/>
              <a:t>[Limitations/Threats to Validity]</a:t>
            </a:r>
          </a:p>
          <a:p>
            <a:pPr marL="514350" indent="-514350">
              <a:buFont typeface="+mj-lt"/>
              <a:buAutoNum type="arabicPeriod"/>
            </a:pPr>
            <a:r>
              <a:rPr lang="en-US" dirty="0"/>
              <a:t>Related Work</a:t>
            </a:r>
          </a:p>
          <a:p>
            <a:pPr marL="514350" indent="-514350">
              <a:buFont typeface="+mj-lt"/>
              <a:buAutoNum type="arabicPeriod"/>
            </a:pPr>
            <a:r>
              <a:rPr lang="en-US" dirty="0"/>
              <a:t>[Conclusion]</a:t>
            </a:r>
          </a:p>
        </p:txBody>
      </p:sp>
      <p:sp>
        <p:nvSpPr>
          <p:cNvPr id="4" name="Slide Number Placeholder 3">
            <a:extLst>
              <a:ext uri="{FF2B5EF4-FFF2-40B4-BE49-F238E27FC236}">
                <a16:creationId xmlns:a16="http://schemas.microsoft.com/office/drawing/2014/main" id="{2AC35296-E9D9-4678-A56B-7C4CDC8E4513}"/>
              </a:ext>
            </a:extLst>
          </p:cNvPr>
          <p:cNvSpPr>
            <a:spLocks noGrp="1"/>
          </p:cNvSpPr>
          <p:nvPr>
            <p:ph type="sldNum" sz="quarter" idx="12"/>
          </p:nvPr>
        </p:nvSpPr>
        <p:spPr/>
        <p:txBody>
          <a:bodyPr/>
          <a:lstStyle/>
          <a:p>
            <a:fld id="{60AD1266-7CE3-2146-B859-359ABF1E0203}" type="slidenum">
              <a:rPr lang="en-US" smtClean="0"/>
              <a:t>14</a:t>
            </a:fld>
            <a:endParaRPr lang="en-US"/>
          </a:p>
        </p:txBody>
      </p:sp>
    </p:spTree>
    <p:extLst>
      <p:ext uri="{BB962C8B-B14F-4D97-AF65-F5344CB8AC3E}">
        <p14:creationId xmlns:p14="http://schemas.microsoft.com/office/powerpoint/2010/main" val="40536995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F4E6B-794C-4498-8A69-437E85110707}"/>
              </a:ext>
            </a:extLst>
          </p:cNvPr>
          <p:cNvSpPr>
            <a:spLocks noGrp="1"/>
          </p:cNvSpPr>
          <p:nvPr>
            <p:ph type="title"/>
          </p:nvPr>
        </p:nvSpPr>
        <p:spPr/>
        <p:txBody>
          <a:bodyPr>
            <a:normAutofit/>
          </a:bodyPr>
          <a:lstStyle/>
          <a:p>
            <a:r>
              <a:rPr lang="en-US" dirty="0"/>
              <a:t>Two Overarching </a:t>
            </a:r>
            <a:r>
              <a:rPr lang="en-US" u="sng" dirty="0"/>
              <a:t>Challenges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669376-CC81-4DA6-AB62-11D5713B9A8D}"/>
                  </a:ext>
                </a:extLst>
              </p:cNvPr>
              <p:cNvSpPr>
                <a:spLocks noGrp="1"/>
              </p:cNvSpPr>
              <p:nvPr>
                <p:ph idx="1"/>
              </p:nvPr>
            </p:nvSpPr>
            <p:spPr>
              <a:xfrm>
                <a:off x="457200" y="1295400"/>
                <a:ext cx="8229600" cy="5186320"/>
              </a:xfrm>
            </p:spPr>
            <p:txBody>
              <a:bodyPr>
                <a:normAutofit fontScale="92500" lnSpcReduction="20000"/>
              </a:bodyPr>
              <a:lstStyle/>
              <a:p>
                <a:r>
                  <a:rPr lang="en-US" dirty="0"/>
                  <a:t>Busy reviewers with 15-25</a:t>
                </a:r>
              </a:p>
              <a:p>
                <a:pPr marL="0" indent="0">
                  <a:buNone/>
                </a:pPr>
                <a:r>
                  <a:rPr lang="en-US" dirty="0"/>
                  <a:t>   submissions to read</a:t>
                </a:r>
              </a:p>
              <a:p>
                <a:pPr lvl="1"/>
                <a:r>
                  <a:rPr lang="en-US" dirty="0"/>
                  <a:t>Keep their interest!</a:t>
                </a:r>
              </a:p>
              <a:p>
                <a:pPr lvl="1"/>
                <a:r>
                  <a:rPr lang="en-US" dirty="0"/>
                  <a:t>If they start to skim, game over!!</a:t>
                </a:r>
              </a:p>
              <a:p>
                <a:pPr lvl="1"/>
                <a:r>
                  <a:rPr lang="en-US" b="0" dirty="0"/>
                  <a:t>Must overcome the general CS reviewing attitude, which is (almost)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𝑟𝑒𝑗𝑒𝑐𝑡</m:t>
                    </m:r>
                    <m:r>
                      <a:rPr lang="en-US" b="0" i="1" smtClean="0">
                        <a:latin typeface="Cambria Math" panose="02040503050406030204" pitchFamily="18" charset="0"/>
                      </a:rPr>
                      <m:t>"</m:t>
                    </m:r>
                  </m:oMath>
                </a14:m>
                <a:endParaRPr lang="en-US" dirty="0"/>
              </a:p>
              <a:p>
                <a:endParaRPr lang="en-US" dirty="0"/>
              </a:p>
              <a:p>
                <a:r>
                  <a:rPr lang="en-US" dirty="0">
                    <a:solidFill>
                      <a:schemeClr val="bg1">
                        <a:lumMod val="75000"/>
                      </a:schemeClr>
                    </a:solidFill>
                  </a:rPr>
                  <a:t>Length restrictions on conference submissions</a:t>
                </a:r>
              </a:p>
              <a:p>
                <a:pPr lvl="1"/>
                <a:r>
                  <a:rPr lang="en-US" dirty="0">
                    <a:solidFill>
                      <a:schemeClr val="bg1">
                        <a:lumMod val="75000"/>
                      </a:schemeClr>
                    </a:solidFill>
                  </a:rPr>
                  <a:t>Human foible:</a:t>
                </a:r>
              </a:p>
              <a:p>
                <a:pPr lvl="2"/>
                <a:r>
                  <a:rPr lang="en-US" dirty="0">
                    <a:solidFill>
                      <a:schemeClr val="bg1">
                        <a:lumMod val="75000"/>
                      </a:schemeClr>
                    </a:solidFill>
                  </a:rPr>
                  <a:t>You will use (more than) the space you are allowed</a:t>
                </a:r>
              </a:p>
              <a:p>
                <a:pPr lvl="2"/>
                <a:r>
                  <a:rPr lang="en-US" dirty="0">
                    <a:solidFill>
                      <a:schemeClr val="bg1">
                        <a:lumMod val="75000"/>
                      </a:schemeClr>
                    </a:solidFill>
                  </a:rPr>
                  <a:t>Thus, you will always have to cut something at the end</a:t>
                </a:r>
              </a:p>
              <a:p>
                <a:pPr lvl="1"/>
                <a:r>
                  <a:rPr lang="en-US" dirty="0">
                    <a:solidFill>
                      <a:schemeClr val="bg1">
                        <a:lumMod val="75000"/>
                      </a:schemeClr>
                    </a:solidFill>
                  </a:rPr>
                  <a:t>Learn to make wise decisions about using the space</a:t>
                </a:r>
              </a:p>
              <a:p>
                <a:pPr lvl="2"/>
                <a:r>
                  <a:rPr lang="en-US" dirty="0">
                    <a:solidFill>
                      <a:schemeClr val="bg1">
                        <a:lumMod val="75000"/>
                      </a:schemeClr>
                    </a:solidFill>
                  </a:rPr>
                  <a:t>Do I use ¼ page or 1 page to cover this aspect?</a:t>
                </a:r>
              </a:p>
              <a:p>
                <a:pPr lvl="2"/>
                <a:r>
                  <a:rPr lang="en-US" dirty="0">
                    <a:solidFill>
                      <a:schemeClr val="bg1">
                        <a:lumMod val="75000"/>
                      </a:schemeClr>
                    </a:solidFill>
                  </a:rPr>
                  <a:t>Do I use 1” or 4” to express this idea?  (2 sentences or a full paragraph?)</a:t>
                </a:r>
              </a:p>
              <a:p>
                <a:endParaRPr lang="en-US" dirty="0"/>
              </a:p>
            </p:txBody>
          </p:sp>
        </mc:Choice>
        <mc:Fallback xmlns="">
          <p:sp>
            <p:nvSpPr>
              <p:cNvPr id="3" name="Content Placeholder 2">
                <a:extLst>
                  <a:ext uri="{FF2B5EF4-FFF2-40B4-BE49-F238E27FC236}">
                    <a16:creationId xmlns:a16="http://schemas.microsoft.com/office/drawing/2014/main" id="{6A669376-CC81-4DA6-AB62-11D5713B9A8D}"/>
                  </a:ext>
                </a:extLst>
              </p:cNvPr>
              <p:cNvSpPr>
                <a:spLocks noGrp="1" noRot="1" noChangeAspect="1" noMove="1" noResize="1" noEditPoints="1" noAdjustHandles="1" noChangeArrowheads="1" noChangeShapeType="1" noTextEdit="1"/>
              </p:cNvSpPr>
              <p:nvPr>
                <p:ph idx="1"/>
              </p:nvPr>
            </p:nvSpPr>
            <p:spPr>
              <a:xfrm>
                <a:off x="457200" y="1295400"/>
                <a:ext cx="8229600" cy="5186320"/>
              </a:xfrm>
              <a:blipFill>
                <a:blip r:embed="rId2"/>
                <a:stretch>
                  <a:fillRect l="-1111" t="-2706" r="-66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2869E17-69D8-4DB2-B150-203AD56B651A}"/>
              </a:ext>
            </a:extLst>
          </p:cNvPr>
          <p:cNvSpPr>
            <a:spLocks noGrp="1"/>
          </p:cNvSpPr>
          <p:nvPr>
            <p:ph type="sldNum" sz="quarter" idx="12"/>
          </p:nvPr>
        </p:nvSpPr>
        <p:spPr/>
        <p:txBody>
          <a:bodyPr/>
          <a:lstStyle/>
          <a:p>
            <a:fld id="{60AD1266-7CE3-2146-B859-359ABF1E0203}" type="slidenum">
              <a:rPr lang="en-US" smtClean="0"/>
              <a:t>15</a:t>
            </a:fld>
            <a:endParaRPr lang="en-US"/>
          </a:p>
        </p:txBody>
      </p:sp>
      <p:pic>
        <p:nvPicPr>
          <p:cNvPr id="8" name="Picture 7">
            <a:extLst>
              <a:ext uri="{FF2B5EF4-FFF2-40B4-BE49-F238E27FC236}">
                <a16:creationId xmlns:a16="http://schemas.microsoft.com/office/drawing/2014/main" id="{F901F637-C3FC-402A-83A1-1D7143DB1F23}"/>
              </a:ext>
            </a:extLst>
          </p:cNvPr>
          <p:cNvPicPr>
            <a:picLocks noChangeAspect="1"/>
          </p:cNvPicPr>
          <p:nvPr/>
        </p:nvPicPr>
        <p:blipFill>
          <a:blip r:embed="rId3"/>
          <a:stretch>
            <a:fillRect/>
          </a:stretch>
        </p:blipFill>
        <p:spPr>
          <a:xfrm>
            <a:off x="5571367" y="943504"/>
            <a:ext cx="3115433" cy="1759888"/>
          </a:xfrm>
          <a:prstGeom prst="rect">
            <a:avLst/>
          </a:prstGeom>
        </p:spPr>
      </p:pic>
      <p:sp>
        <p:nvSpPr>
          <p:cNvPr id="5" name="Rectangle 4">
            <a:extLst>
              <a:ext uri="{FF2B5EF4-FFF2-40B4-BE49-F238E27FC236}">
                <a16:creationId xmlns:a16="http://schemas.microsoft.com/office/drawing/2014/main" id="{322E38C1-5D41-4322-A849-4A4C7E71087D}"/>
              </a:ext>
            </a:extLst>
          </p:cNvPr>
          <p:cNvSpPr/>
          <p:nvPr/>
        </p:nvSpPr>
        <p:spPr bwMode="auto">
          <a:xfrm>
            <a:off x="944666" y="2059350"/>
            <a:ext cx="4353170" cy="686898"/>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Tree>
    <p:extLst>
      <p:ext uri="{BB962C8B-B14F-4D97-AF65-F5344CB8AC3E}">
        <p14:creationId xmlns:p14="http://schemas.microsoft.com/office/powerpoint/2010/main" val="2234080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B6498-62D8-4C49-B021-E3CFE7452379}"/>
              </a:ext>
            </a:extLst>
          </p:cNvPr>
          <p:cNvSpPr>
            <a:spLocks noGrp="1"/>
          </p:cNvSpPr>
          <p:nvPr>
            <p:ph type="title"/>
          </p:nvPr>
        </p:nvSpPr>
        <p:spPr/>
        <p:txBody>
          <a:bodyPr/>
          <a:lstStyle/>
          <a:p>
            <a:r>
              <a:rPr lang="en-US" dirty="0"/>
              <a:t>Abstract [Kent Beck via SPJ]</a:t>
            </a:r>
          </a:p>
        </p:txBody>
      </p:sp>
      <p:sp>
        <p:nvSpPr>
          <p:cNvPr id="3" name="Content Placeholder 2">
            <a:extLst>
              <a:ext uri="{FF2B5EF4-FFF2-40B4-BE49-F238E27FC236}">
                <a16:creationId xmlns:a16="http://schemas.microsoft.com/office/drawing/2014/main" id="{A4D91718-FC36-4FFD-AE9D-9B868321F2A4}"/>
              </a:ext>
            </a:extLst>
          </p:cNvPr>
          <p:cNvSpPr>
            <a:spLocks noGrp="1"/>
          </p:cNvSpPr>
          <p:nvPr>
            <p:ph idx="1"/>
          </p:nvPr>
        </p:nvSpPr>
        <p:spPr>
          <a:xfrm>
            <a:off x="101152" y="1554640"/>
            <a:ext cx="5603734" cy="2332866"/>
          </a:xfrm>
          <a:noFill/>
          <a:ln>
            <a:noFill/>
          </a:ln>
        </p:spPr>
        <p:txBody>
          <a:bodyPr>
            <a:normAutofit/>
          </a:bodyPr>
          <a:lstStyle/>
          <a:p>
            <a:pPr marL="0" indent="0">
              <a:buNone/>
            </a:pPr>
            <a:r>
              <a:rPr lang="en-US" sz="2400" dirty="0"/>
              <a:t>Four sentences</a:t>
            </a:r>
          </a:p>
          <a:p>
            <a:pPr marL="457200" indent="-457200">
              <a:buFont typeface="+mj-lt"/>
              <a:buAutoNum type="arabicPeriod"/>
            </a:pPr>
            <a:r>
              <a:rPr lang="en-US" sz="2400" dirty="0"/>
              <a:t>State the problem</a:t>
            </a:r>
          </a:p>
          <a:p>
            <a:pPr marL="457200" indent="-457200">
              <a:buFont typeface="+mj-lt"/>
              <a:buAutoNum type="arabicPeriod"/>
            </a:pPr>
            <a:r>
              <a:rPr lang="en-US" sz="2400" dirty="0"/>
              <a:t>Say why it’s an interesting problem</a:t>
            </a:r>
          </a:p>
          <a:p>
            <a:pPr marL="457200" indent="-457200">
              <a:buFont typeface="+mj-lt"/>
              <a:buAutoNum type="arabicPeriod"/>
            </a:pPr>
            <a:r>
              <a:rPr lang="en-US" sz="2400" dirty="0"/>
              <a:t>Say what your solution achieves</a:t>
            </a:r>
          </a:p>
          <a:p>
            <a:pPr marL="457200" indent="-457200">
              <a:buFont typeface="+mj-lt"/>
              <a:buAutoNum type="arabicPeriod"/>
            </a:pPr>
            <a:r>
              <a:rPr lang="en-US" sz="2400" dirty="0"/>
              <a:t>Say what follows from your solution</a:t>
            </a:r>
          </a:p>
        </p:txBody>
      </p:sp>
      <p:sp>
        <p:nvSpPr>
          <p:cNvPr id="4" name="Slide Number Placeholder 3">
            <a:extLst>
              <a:ext uri="{FF2B5EF4-FFF2-40B4-BE49-F238E27FC236}">
                <a16:creationId xmlns:a16="http://schemas.microsoft.com/office/drawing/2014/main" id="{18D6305A-14E7-41F6-BC3F-F117190CA760}"/>
              </a:ext>
            </a:extLst>
          </p:cNvPr>
          <p:cNvSpPr>
            <a:spLocks noGrp="1"/>
          </p:cNvSpPr>
          <p:nvPr>
            <p:ph type="sldNum" sz="quarter" idx="12"/>
          </p:nvPr>
        </p:nvSpPr>
        <p:spPr/>
        <p:txBody>
          <a:bodyPr/>
          <a:lstStyle/>
          <a:p>
            <a:fld id="{60AD1266-7CE3-2146-B859-359ABF1E0203}" type="slidenum">
              <a:rPr lang="en-US" smtClean="0"/>
              <a:t>16</a:t>
            </a:fld>
            <a:endParaRPr lang="en-US"/>
          </a:p>
        </p:txBody>
      </p:sp>
      <p:pic>
        <p:nvPicPr>
          <p:cNvPr id="6" name="Picture 5">
            <a:extLst>
              <a:ext uri="{FF2B5EF4-FFF2-40B4-BE49-F238E27FC236}">
                <a16:creationId xmlns:a16="http://schemas.microsoft.com/office/drawing/2014/main" id="{E57712B6-EE5F-4B2C-9A14-8F709FE120AC}"/>
              </a:ext>
            </a:extLst>
          </p:cNvPr>
          <p:cNvPicPr>
            <a:picLocks noChangeAspect="1"/>
          </p:cNvPicPr>
          <p:nvPr/>
        </p:nvPicPr>
        <p:blipFill>
          <a:blip r:embed="rId2"/>
          <a:stretch>
            <a:fillRect/>
          </a:stretch>
        </p:blipFill>
        <p:spPr>
          <a:xfrm>
            <a:off x="5842575" y="1373286"/>
            <a:ext cx="3171825" cy="2695575"/>
          </a:xfrm>
          <a:prstGeom prst="rect">
            <a:avLst/>
          </a:prstGeom>
          <a:ln>
            <a:solidFill>
              <a:schemeClr val="tx1"/>
            </a:solidFill>
          </a:ln>
        </p:spPr>
      </p:pic>
      <p:sp>
        <p:nvSpPr>
          <p:cNvPr id="7" name="Freeform: Shape 6">
            <a:extLst>
              <a:ext uri="{FF2B5EF4-FFF2-40B4-BE49-F238E27FC236}">
                <a16:creationId xmlns:a16="http://schemas.microsoft.com/office/drawing/2014/main" id="{67058540-03C9-48E3-8C95-6644F76DF781}"/>
              </a:ext>
            </a:extLst>
          </p:cNvPr>
          <p:cNvSpPr/>
          <p:nvPr/>
        </p:nvSpPr>
        <p:spPr bwMode="auto">
          <a:xfrm>
            <a:off x="5842449" y="1602223"/>
            <a:ext cx="3139709" cy="776835"/>
          </a:xfrm>
          <a:custGeom>
            <a:avLst/>
            <a:gdLst>
              <a:gd name="connsiteX0" fmla="*/ 24277 w 3155894"/>
              <a:gd name="connsiteY0" fmla="*/ 16184 h 776835"/>
              <a:gd name="connsiteX1" fmla="*/ 24277 w 3155894"/>
              <a:gd name="connsiteY1" fmla="*/ 16184 h 776835"/>
              <a:gd name="connsiteX2" fmla="*/ 16185 w 3155894"/>
              <a:gd name="connsiteY2" fmla="*/ 202301 h 776835"/>
              <a:gd name="connsiteX3" fmla="*/ 0 w 3155894"/>
              <a:gd name="connsiteY3" fmla="*/ 258945 h 776835"/>
              <a:gd name="connsiteX4" fmla="*/ 16185 w 3155894"/>
              <a:gd name="connsiteY4" fmla="*/ 776835 h 776835"/>
              <a:gd name="connsiteX5" fmla="*/ 2241494 w 3155894"/>
              <a:gd name="connsiteY5" fmla="*/ 776835 h 776835"/>
              <a:gd name="connsiteX6" fmla="*/ 2241494 w 3155894"/>
              <a:gd name="connsiteY6" fmla="*/ 776835 h 776835"/>
              <a:gd name="connsiteX7" fmla="*/ 2249586 w 3155894"/>
              <a:gd name="connsiteY7" fmla="*/ 647363 h 776835"/>
              <a:gd name="connsiteX8" fmla="*/ 3155894 w 3155894"/>
              <a:gd name="connsiteY8" fmla="*/ 655455 h 776835"/>
              <a:gd name="connsiteX9" fmla="*/ 3155894 w 3155894"/>
              <a:gd name="connsiteY9" fmla="*/ 0 h 776835"/>
              <a:gd name="connsiteX10" fmla="*/ 24277 w 3155894"/>
              <a:gd name="connsiteY10" fmla="*/ 16184 h 776835"/>
              <a:gd name="connsiteX0" fmla="*/ 24380 w 3155997"/>
              <a:gd name="connsiteY0" fmla="*/ 16184 h 776835"/>
              <a:gd name="connsiteX1" fmla="*/ 24380 w 3155997"/>
              <a:gd name="connsiteY1" fmla="*/ 16184 h 776835"/>
              <a:gd name="connsiteX2" fmla="*/ 103 w 3155997"/>
              <a:gd name="connsiteY2" fmla="*/ 258945 h 776835"/>
              <a:gd name="connsiteX3" fmla="*/ 16288 w 3155997"/>
              <a:gd name="connsiteY3" fmla="*/ 776835 h 776835"/>
              <a:gd name="connsiteX4" fmla="*/ 2241597 w 3155997"/>
              <a:gd name="connsiteY4" fmla="*/ 776835 h 776835"/>
              <a:gd name="connsiteX5" fmla="*/ 2241597 w 3155997"/>
              <a:gd name="connsiteY5" fmla="*/ 776835 h 776835"/>
              <a:gd name="connsiteX6" fmla="*/ 2249689 w 3155997"/>
              <a:gd name="connsiteY6" fmla="*/ 647363 h 776835"/>
              <a:gd name="connsiteX7" fmla="*/ 3155997 w 3155997"/>
              <a:gd name="connsiteY7" fmla="*/ 655455 h 776835"/>
              <a:gd name="connsiteX8" fmla="*/ 3155997 w 3155997"/>
              <a:gd name="connsiteY8" fmla="*/ 0 h 776835"/>
              <a:gd name="connsiteX9" fmla="*/ 24380 w 3155997"/>
              <a:gd name="connsiteY9" fmla="*/ 16184 h 776835"/>
              <a:gd name="connsiteX0" fmla="*/ 24380 w 3155997"/>
              <a:gd name="connsiteY0" fmla="*/ 16184 h 776835"/>
              <a:gd name="connsiteX1" fmla="*/ 24380 w 3155997"/>
              <a:gd name="connsiteY1" fmla="*/ 16184 h 776835"/>
              <a:gd name="connsiteX2" fmla="*/ 103 w 3155997"/>
              <a:gd name="connsiteY2" fmla="*/ 258945 h 776835"/>
              <a:gd name="connsiteX3" fmla="*/ 16288 w 3155997"/>
              <a:gd name="connsiteY3" fmla="*/ 776835 h 776835"/>
              <a:gd name="connsiteX4" fmla="*/ 2241597 w 3155997"/>
              <a:gd name="connsiteY4" fmla="*/ 776835 h 776835"/>
              <a:gd name="connsiteX5" fmla="*/ 2241597 w 3155997"/>
              <a:gd name="connsiteY5" fmla="*/ 776835 h 776835"/>
              <a:gd name="connsiteX6" fmla="*/ 2249689 w 3155997"/>
              <a:gd name="connsiteY6" fmla="*/ 647363 h 776835"/>
              <a:gd name="connsiteX7" fmla="*/ 3155997 w 3155997"/>
              <a:gd name="connsiteY7" fmla="*/ 655455 h 776835"/>
              <a:gd name="connsiteX8" fmla="*/ 3155997 w 3155997"/>
              <a:gd name="connsiteY8" fmla="*/ 0 h 776835"/>
              <a:gd name="connsiteX9" fmla="*/ 24380 w 3155997"/>
              <a:gd name="connsiteY9" fmla="*/ 16184 h 776835"/>
              <a:gd name="connsiteX0" fmla="*/ 170551 w 3302168"/>
              <a:gd name="connsiteY0" fmla="*/ 16184 h 776835"/>
              <a:gd name="connsiteX1" fmla="*/ 170551 w 3302168"/>
              <a:gd name="connsiteY1" fmla="*/ 16184 h 776835"/>
              <a:gd name="connsiteX2" fmla="*/ 162459 w 3302168"/>
              <a:gd name="connsiteY2" fmla="*/ 776835 h 776835"/>
              <a:gd name="connsiteX3" fmla="*/ 2387768 w 3302168"/>
              <a:gd name="connsiteY3" fmla="*/ 776835 h 776835"/>
              <a:gd name="connsiteX4" fmla="*/ 2387768 w 3302168"/>
              <a:gd name="connsiteY4" fmla="*/ 776835 h 776835"/>
              <a:gd name="connsiteX5" fmla="*/ 2395860 w 3302168"/>
              <a:gd name="connsiteY5" fmla="*/ 647363 h 776835"/>
              <a:gd name="connsiteX6" fmla="*/ 3302168 w 3302168"/>
              <a:gd name="connsiteY6" fmla="*/ 655455 h 776835"/>
              <a:gd name="connsiteX7" fmla="*/ 3302168 w 3302168"/>
              <a:gd name="connsiteY7" fmla="*/ 0 h 776835"/>
              <a:gd name="connsiteX8" fmla="*/ 170551 w 3302168"/>
              <a:gd name="connsiteY8" fmla="*/ 16184 h 776835"/>
              <a:gd name="connsiteX0" fmla="*/ 8092 w 3139709"/>
              <a:gd name="connsiteY0" fmla="*/ 16184 h 776835"/>
              <a:gd name="connsiteX1" fmla="*/ 8092 w 3139709"/>
              <a:gd name="connsiteY1" fmla="*/ 16184 h 776835"/>
              <a:gd name="connsiteX2" fmla="*/ 0 w 3139709"/>
              <a:gd name="connsiteY2" fmla="*/ 776835 h 776835"/>
              <a:gd name="connsiteX3" fmla="*/ 2225309 w 3139709"/>
              <a:gd name="connsiteY3" fmla="*/ 776835 h 776835"/>
              <a:gd name="connsiteX4" fmla="*/ 2225309 w 3139709"/>
              <a:gd name="connsiteY4" fmla="*/ 776835 h 776835"/>
              <a:gd name="connsiteX5" fmla="*/ 2233401 w 3139709"/>
              <a:gd name="connsiteY5" fmla="*/ 647363 h 776835"/>
              <a:gd name="connsiteX6" fmla="*/ 3139709 w 3139709"/>
              <a:gd name="connsiteY6" fmla="*/ 655455 h 776835"/>
              <a:gd name="connsiteX7" fmla="*/ 3139709 w 3139709"/>
              <a:gd name="connsiteY7" fmla="*/ 0 h 776835"/>
              <a:gd name="connsiteX8" fmla="*/ 8092 w 3139709"/>
              <a:gd name="connsiteY8" fmla="*/ 16184 h 776835"/>
              <a:gd name="connsiteX0" fmla="*/ 8092 w 3139709"/>
              <a:gd name="connsiteY0" fmla="*/ 16184 h 776835"/>
              <a:gd name="connsiteX1" fmla="*/ 8092 w 3139709"/>
              <a:gd name="connsiteY1" fmla="*/ 16184 h 776835"/>
              <a:gd name="connsiteX2" fmla="*/ 0 w 3139709"/>
              <a:gd name="connsiteY2" fmla="*/ 776835 h 776835"/>
              <a:gd name="connsiteX3" fmla="*/ 2225309 w 3139709"/>
              <a:gd name="connsiteY3" fmla="*/ 776835 h 776835"/>
              <a:gd name="connsiteX4" fmla="*/ 2225309 w 3139709"/>
              <a:gd name="connsiteY4" fmla="*/ 776835 h 776835"/>
              <a:gd name="connsiteX5" fmla="*/ 2216775 w 3139709"/>
              <a:gd name="connsiteY5" fmla="*/ 647363 h 776835"/>
              <a:gd name="connsiteX6" fmla="*/ 3139709 w 3139709"/>
              <a:gd name="connsiteY6" fmla="*/ 655455 h 776835"/>
              <a:gd name="connsiteX7" fmla="*/ 3139709 w 3139709"/>
              <a:gd name="connsiteY7" fmla="*/ 0 h 776835"/>
              <a:gd name="connsiteX8" fmla="*/ 8092 w 3139709"/>
              <a:gd name="connsiteY8" fmla="*/ 16184 h 776835"/>
              <a:gd name="connsiteX0" fmla="*/ 8092 w 3139709"/>
              <a:gd name="connsiteY0" fmla="*/ 16184 h 776835"/>
              <a:gd name="connsiteX1" fmla="*/ 8092 w 3139709"/>
              <a:gd name="connsiteY1" fmla="*/ 16184 h 776835"/>
              <a:gd name="connsiteX2" fmla="*/ 0 w 3139709"/>
              <a:gd name="connsiteY2" fmla="*/ 776835 h 776835"/>
              <a:gd name="connsiteX3" fmla="*/ 2225309 w 3139709"/>
              <a:gd name="connsiteY3" fmla="*/ 776835 h 776835"/>
              <a:gd name="connsiteX4" fmla="*/ 2225309 w 3139709"/>
              <a:gd name="connsiteY4" fmla="*/ 776835 h 776835"/>
              <a:gd name="connsiteX5" fmla="*/ 2234110 w 3139709"/>
              <a:gd name="connsiteY5" fmla="*/ 625694 h 776835"/>
              <a:gd name="connsiteX6" fmla="*/ 3139709 w 3139709"/>
              <a:gd name="connsiteY6" fmla="*/ 655455 h 776835"/>
              <a:gd name="connsiteX7" fmla="*/ 3139709 w 3139709"/>
              <a:gd name="connsiteY7" fmla="*/ 0 h 776835"/>
              <a:gd name="connsiteX8" fmla="*/ 8092 w 3139709"/>
              <a:gd name="connsiteY8" fmla="*/ 16184 h 776835"/>
              <a:gd name="connsiteX0" fmla="*/ 8092 w 3139709"/>
              <a:gd name="connsiteY0" fmla="*/ 16184 h 776835"/>
              <a:gd name="connsiteX1" fmla="*/ 8092 w 3139709"/>
              <a:gd name="connsiteY1" fmla="*/ 16184 h 776835"/>
              <a:gd name="connsiteX2" fmla="*/ 0 w 3139709"/>
              <a:gd name="connsiteY2" fmla="*/ 776835 h 776835"/>
              <a:gd name="connsiteX3" fmla="*/ 2225309 w 3139709"/>
              <a:gd name="connsiteY3" fmla="*/ 776835 h 776835"/>
              <a:gd name="connsiteX4" fmla="*/ 2225309 w 3139709"/>
              <a:gd name="connsiteY4" fmla="*/ 776835 h 776835"/>
              <a:gd name="connsiteX5" fmla="*/ 2234110 w 3139709"/>
              <a:gd name="connsiteY5" fmla="*/ 625694 h 776835"/>
              <a:gd name="connsiteX6" fmla="*/ 3139709 w 3139709"/>
              <a:gd name="connsiteY6" fmla="*/ 625119 h 776835"/>
              <a:gd name="connsiteX7" fmla="*/ 3139709 w 3139709"/>
              <a:gd name="connsiteY7" fmla="*/ 0 h 776835"/>
              <a:gd name="connsiteX8" fmla="*/ 8092 w 3139709"/>
              <a:gd name="connsiteY8" fmla="*/ 16184 h 776835"/>
              <a:gd name="connsiteX0" fmla="*/ 8092 w 3139709"/>
              <a:gd name="connsiteY0" fmla="*/ 16184 h 776835"/>
              <a:gd name="connsiteX1" fmla="*/ 8092 w 3139709"/>
              <a:gd name="connsiteY1" fmla="*/ 16184 h 776835"/>
              <a:gd name="connsiteX2" fmla="*/ 0 w 3139709"/>
              <a:gd name="connsiteY2" fmla="*/ 776835 h 776835"/>
              <a:gd name="connsiteX3" fmla="*/ 2225309 w 3139709"/>
              <a:gd name="connsiteY3" fmla="*/ 776835 h 776835"/>
              <a:gd name="connsiteX4" fmla="*/ 2225309 w 3139709"/>
              <a:gd name="connsiteY4" fmla="*/ 776835 h 776835"/>
              <a:gd name="connsiteX5" fmla="*/ 2225443 w 3139709"/>
              <a:gd name="connsiteY5" fmla="*/ 625694 h 776835"/>
              <a:gd name="connsiteX6" fmla="*/ 3139709 w 3139709"/>
              <a:gd name="connsiteY6" fmla="*/ 625119 h 776835"/>
              <a:gd name="connsiteX7" fmla="*/ 3139709 w 3139709"/>
              <a:gd name="connsiteY7" fmla="*/ 0 h 776835"/>
              <a:gd name="connsiteX8" fmla="*/ 8092 w 3139709"/>
              <a:gd name="connsiteY8" fmla="*/ 16184 h 776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9709" h="776835">
                <a:moveTo>
                  <a:pt x="8092" y="16184"/>
                </a:moveTo>
                <a:lnTo>
                  <a:pt x="8092" y="16184"/>
                </a:lnTo>
                <a:cubicBezTo>
                  <a:pt x="6743" y="142959"/>
                  <a:pt x="4046" y="396509"/>
                  <a:pt x="0" y="776835"/>
                </a:cubicBezTo>
                <a:lnTo>
                  <a:pt x="2225309" y="776835"/>
                </a:lnTo>
                <a:lnTo>
                  <a:pt x="2225309" y="776835"/>
                </a:lnTo>
                <a:cubicBezTo>
                  <a:pt x="2225331" y="751645"/>
                  <a:pt x="2225398" y="676074"/>
                  <a:pt x="2225443" y="625694"/>
                </a:cubicBezTo>
                <a:lnTo>
                  <a:pt x="3139709" y="625119"/>
                </a:lnTo>
                <a:lnTo>
                  <a:pt x="3139709" y="0"/>
                </a:lnTo>
                <a:lnTo>
                  <a:pt x="8092" y="16184"/>
                </a:lnTo>
                <a:close/>
              </a:path>
            </a:pathLst>
          </a:cu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8" name="Freeform: Shape 7">
            <a:extLst>
              <a:ext uri="{FF2B5EF4-FFF2-40B4-BE49-F238E27FC236}">
                <a16:creationId xmlns:a16="http://schemas.microsoft.com/office/drawing/2014/main" id="{A6018A17-F5E4-4708-804E-1F8D68A9E672}"/>
              </a:ext>
            </a:extLst>
          </p:cNvPr>
          <p:cNvSpPr/>
          <p:nvPr/>
        </p:nvSpPr>
        <p:spPr bwMode="auto">
          <a:xfrm>
            <a:off x="5850427" y="2231829"/>
            <a:ext cx="3133228" cy="905733"/>
          </a:xfrm>
          <a:custGeom>
            <a:avLst/>
            <a:gdLst>
              <a:gd name="connsiteX0" fmla="*/ 2218828 w 3133228"/>
              <a:gd name="connsiteY0" fmla="*/ 0 h 910067"/>
              <a:gd name="connsiteX1" fmla="*/ 3133228 w 3133228"/>
              <a:gd name="connsiteY1" fmla="*/ 17335 h 910067"/>
              <a:gd name="connsiteX2" fmla="*/ 3120227 w 3133228"/>
              <a:gd name="connsiteY2" fmla="*/ 910067 h 910067"/>
              <a:gd name="connsiteX3" fmla="*/ 0 w 3133228"/>
              <a:gd name="connsiteY3" fmla="*/ 888398 h 910067"/>
              <a:gd name="connsiteX4" fmla="*/ 4333 w 3133228"/>
              <a:gd name="connsiteY4" fmla="*/ 147344 h 910067"/>
              <a:gd name="connsiteX5" fmla="*/ 2223162 w 3133228"/>
              <a:gd name="connsiteY5" fmla="*/ 147344 h 910067"/>
              <a:gd name="connsiteX6" fmla="*/ 2218828 w 3133228"/>
              <a:gd name="connsiteY6" fmla="*/ 0 h 910067"/>
              <a:gd name="connsiteX0" fmla="*/ 2218828 w 3146229"/>
              <a:gd name="connsiteY0" fmla="*/ 0 h 910067"/>
              <a:gd name="connsiteX1" fmla="*/ 3133228 w 3146229"/>
              <a:gd name="connsiteY1" fmla="*/ 17335 h 910067"/>
              <a:gd name="connsiteX2" fmla="*/ 3146229 w 3146229"/>
              <a:gd name="connsiteY2" fmla="*/ 910067 h 910067"/>
              <a:gd name="connsiteX3" fmla="*/ 0 w 3146229"/>
              <a:gd name="connsiteY3" fmla="*/ 888398 h 910067"/>
              <a:gd name="connsiteX4" fmla="*/ 4333 w 3146229"/>
              <a:gd name="connsiteY4" fmla="*/ 147344 h 910067"/>
              <a:gd name="connsiteX5" fmla="*/ 2223162 w 3146229"/>
              <a:gd name="connsiteY5" fmla="*/ 147344 h 910067"/>
              <a:gd name="connsiteX6" fmla="*/ 2218828 w 3146229"/>
              <a:gd name="connsiteY6" fmla="*/ 0 h 910067"/>
              <a:gd name="connsiteX0" fmla="*/ 2218828 w 3133228"/>
              <a:gd name="connsiteY0" fmla="*/ 0 h 905733"/>
              <a:gd name="connsiteX1" fmla="*/ 3133228 w 3133228"/>
              <a:gd name="connsiteY1" fmla="*/ 17335 h 905733"/>
              <a:gd name="connsiteX2" fmla="*/ 3133228 w 3133228"/>
              <a:gd name="connsiteY2" fmla="*/ 905733 h 905733"/>
              <a:gd name="connsiteX3" fmla="*/ 0 w 3133228"/>
              <a:gd name="connsiteY3" fmla="*/ 888398 h 905733"/>
              <a:gd name="connsiteX4" fmla="*/ 4333 w 3133228"/>
              <a:gd name="connsiteY4" fmla="*/ 147344 h 905733"/>
              <a:gd name="connsiteX5" fmla="*/ 2223162 w 3133228"/>
              <a:gd name="connsiteY5" fmla="*/ 147344 h 905733"/>
              <a:gd name="connsiteX6" fmla="*/ 2218828 w 3133228"/>
              <a:gd name="connsiteY6" fmla="*/ 0 h 905733"/>
              <a:gd name="connsiteX0" fmla="*/ 2218828 w 3133228"/>
              <a:gd name="connsiteY0" fmla="*/ 0 h 905733"/>
              <a:gd name="connsiteX1" fmla="*/ 3133228 w 3133228"/>
              <a:gd name="connsiteY1" fmla="*/ 17335 h 905733"/>
              <a:gd name="connsiteX2" fmla="*/ 3133228 w 3133228"/>
              <a:gd name="connsiteY2" fmla="*/ 905733 h 905733"/>
              <a:gd name="connsiteX3" fmla="*/ 0 w 3133228"/>
              <a:gd name="connsiteY3" fmla="*/ 888398 h 905733"/>
              <a:gd name="connsiteX4" fmla="*/ 4333 w 3133228"/>
              <a:gd name="connsiteY4" fmla="*/ 147344 h 905733"/>
              <a:gd name="connsiteX5" fmla="*/ 2223162 w 3133228"/>
              <a:gd name="connsiteY5" fmla="*/ 147344 h 905733"/>
              <a:gd name="connsiteX6" fmla="*/ 2218828 w 3133228"/>
              <a:gd name="connsiteY6" fmla="*/ 0 h 905733"/>
              <a:gd name="connsiteX0" fmla="*/ 2218828 w 3133228"/>
              <a:gd name="connsiteY0" fmla="*/ 0 h 905733"/>
              <a:gd name="connsiteX1" fmla="*/ 3133228 w 3133228"/>
              <a:gd name="connsiteY1" fmla="*/ 0 h 905733"/>
              <a:gd name="connsiteX2" fmla="*/ 3133228 w 3133228"/>
              <a:gd name="connsiteY2" fmla="*/ 905733 h 905733"/>
              <a:gd name="connsiteX3" fmla="*/ 0 w 3133228"/>
              <a:gd name="connsiteY3" fmla="*/ 888398 h 905733"/>
              <a:gd name="connsiteX4" fmla="*/ 4333 w 3133228"/>
              <a:gd name="connsiteY4" fmla="*/ 147344 h 905733"/>
              <a:gd name="connsiteX5" fmla="*/ 2223162 w 3133228"/>
              <a:gd name="connsiteY5" fmla="*/ 147344 h 905733"/>
              <a:gd name="connsiteX6" fmla="*/ 2218828 w 3133228"/>
              <a:gd name="connsiteY6" fmla="*/ 0 h 90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3228" h="905733">
                <a:moveTo>
                  <a:pt x="2218828" y="0"/>
                </a:moveTo>
                <a:lnTo>
                  <a:pt x="3133228" y="0"/>
                </a:lnTo>
                <a:lnTo>
                  <a:pt x="3133228" y="905733"/>
                </a:lnTo>
                <a:lnTo>
                  <a:pt x="0" y="888398"/>
                </a:lnTo>
                <a:cubicBezTo>
                  <a:pt x="1444" y="641380"/>
                  <a:pt x="2889" y="394362"/>
                  <a:pt x="4333" y="147344"/>
                </a:cubicBezTo>
                <a:lnTo>
                  <a:pt x="2223162" y="147344"/>
                </a:lnTo>
                <a:lnTo>
                  <a:pt x="2218828" y="0"/>
                </a:lnTo>
                <a:close/>
              </a:path>
            </a:pathLst>
          </a:custGeom>
          <a:noFill/>
          <a:ln w="25400" cap="flat" cmpd="sng" algn="ctr">
            <a:solidFill>
              <a:srgbClr val="C0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eaLnBrk="0" fontAlgn="base" hangingPunct="0">
              <a:spcBef>
                <a:spcPct val="0"/>
              </a:spcBef>
              <a:spcAft>
                <a:spcPct val="0"/>
              </a:spcAft>
            </a:pPr>
            <a:endParaRPr lang="en-US" sz="800" b="1">
              <a:solidFill>
                <a:schemeClr val="bg2"/>
              </a:solidFill>
              <a:latin typeface="Arial" charset="0"/>
            </a:endParaRPr>
          </a:p>
        </p:txBody>
      </p:sp>
      <p:sp>
        <p:nvSpPr>
          <p:cNvPr id="9" name="Freeform: Shape 8">
            <a:extLst>
              <a:ext uri="{FF2B5EF4-FFF2-40B4-BE49-F238E27FC236}">
                <a16:creationId xmlns:a16="http://schemas.microsoft.com/office/drawing/2014/main" id="{C57B2489-6B4A-461D-AEF5-50BD99EDEB2D}"/>
              </a:ext>
            </a:extLst>
          </p:cNvPr>
          <p:cNvSpPr/>
          <p:nvPr/>
        </p:nvSpPr>
        <p:spPr bwMode="auto">
          <a:xfrm>
            <a:off x="5850010" y="3128895"/>
            <a:ext cx="3137980" cy="624046"/>
          </a:xfrm>
          <a:custGeom>
            <a:avLst/>
            <a:gdLst>
              <a:gd name="connsiteX0" fmla="*/ 0 w 3141896"/>
              <a:gd name="connsiteY0" fmla="*/ 0 h 628379"/>
              <a:gd name="connsiteX1" fmla="*/ 3141896 w 3141896"/>
              <a:gd name="connsiteY1" fmla="*/ 26002 h 628379"/>
              <a:gd name="connsiteX2" fmla="*/ 3137562 w 3141896"/>
              <a:gd name="connsiteY2" fmla="*/ 463700 h 628379"/>
              <a:gd name="connsiteX3" fmla="*/ 481035 w 3141896"/>
              <a:gd name="connsiteY3" fmla="*/ 459367 h 628379"/>
              <a:gd name="connsiteX4" fmla="*/ 481035 w 3141896"/>
              <a:gd name="connsiteY4" fmla="*/ 624045 h 628379"/>
              <a:gd name="connsiteX5" fmla="*/ 13001 w 3141896"/>
              <a:gd name="connsiteY5" fmla="*/ 628379 h 628379"/>
              <a:gd name="connsiteX6" fmla="*/ 0 w 3141896"/>
              <a:gd name="connsiteY6" fmla="*/ 0 h 628379"/>
              <a:gd name="connsiteX0" fmla="*/ 4334 w 3146230"/>
              <a:gd name="connsiteY0" fmla="*/ 0 h 624046"/>
              <a:gd name="connsiteX1" fmla="*/ 3146230 w 3146230"/>
              <a:gd name="connsiteY1" fmla="*/ 26002 h 624046"/>
              <a:gd name="connsiteX2" fmla="*/ 3141896 w 3146230"/>
              <a:gd name="connsiteY2" fmla="*/ 463700 h 624046"/>
              <a:gd name="connsiteX3" fmla="*/ 485369 w 3146230"/>
              <a:gd name="connsiteY3" fmla="*/ 459367 h 624046"/>
              <a:gd name="connsiteX4" fmla="*/ 485369 w 3146230"/>
              <a:gd name="connsiteY4" fmla="*/ 624045 h 624046"/>
              <a:gd name="connsiteX5" fmla="*/ 0 w 3146230"/>
              <a:gd name="connsiteY5" fmla="*/ 624046 h 624046"/>
              <a:gd name="connsiteX6" fmla="*/ 4334 w 3146230"/>
              <a:gd name="connsiteY6" fmla="*/ 0 h 624046"/>
              <a:gd name="connsiteX0" fmla="*/ 193 w 3142089"/>
              <a:gd name="connsiteY0" fmla="*/ 0 h 624046"/>
              <a:gd name="connsiteX1" fmla="*/ 3142089 w 3142089"/>
              <a:gd name="connsiteY1" fmla="*/ 26002 h 624046"/>
              <a:gd name="connsiteX2" fmla="*/ 3137755 w 3142089"/>
              <a:gd name="connsiteY2" fmla="*/ 463700 h 624046"/>
              <a:gd name="connsiteX3" fmla="*/ 481228 w 3142089"/>
              <a:gd name="connsiteY3" fmla="*/ 459367 h 624046"/>
              <a:gd name="connsiteX4" fmla="*/ 481228 w 3142089"/>
              <a:gd name="connsiteY4" fmla="*/ 624045 h 624046"/>
              <a:gd name="connsiteX5" fmla="*/ 4526 w 3142089"/>
              <a:gd name="connsiteY5" fmla="*/ 624046 h 624046"/>
              <a:gd name="connsiteX6" fmla="*/ 193 w 3142089"/>
              <a:gd name="connsiteY6" fmla="*/ 0 h 624046"/>
              <a:gd name="connsiteX0" fmla="*/ 418 w 3137980"/>
              <a:gd name="connsiteY0" fmla="*/ 0 h 624046"/>
              <a:gd name="connsiteX1" fmla="*/ 3137980 w 3137980"/>
              <a:gd name="connsiteY1" fmla="*/ 26002 h 624046"/>
              <a:gd name="connsiteX2" fmla="*/ 3133646 w 3137980"/>
              <a:gd name="connsiteY2" fmla="*/ 463700 h 624046"/>
              <a:gd name="connsiteX3" fmla="*/ 477119 w 3137980"/>
              <a:gd name="connsiteY3" fmla="*/ 459367 h 624046"/>
              <a:gd name="connsiteX4" fmla="*/ 477119 w 3137980"/>
              <a:gd name="connsiteY4" fmla="*/ 624045 h 624046"/>
              <a:gd name="connsiteX5" fmla="*/ 417 w 3137980"/>
              <a:gd name="connsiteY5" fmla="*/ 624046 h 624046"/>
              <a:gd name="connsiteX6" fmla="*/ 418 w 3137980"/>
              <a:gd name="connsiteY6" fmla="*/ 0 h 624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7980" h="624046">
                <a:moveTo>
                  <a:pt x="418" y="0"/>
                </a:moveTo>
                <a:lnTo>
                  <a:pt x="3137980" y="26002"/>
                </a:lnTo>
                <a:cubicBezTo>
                  <a:pt x="3136535" y="171901"/>
                  <a:pt x="3135091" y="317801"/>
                  <a:pt x="3133646" y="463700"/>
                </a:cubicBezTo>
                <a:lnTo>
                  <a:pt x="477119" y="459367"/>
                </a:lnTo>
                <a:lnTo>
                  <a:pt x="477119" y="624045"/>
                </a:lnTo>
                <a:lnTo>
                  <a:pt x="417" y="624046"/>
                </a:lnTo>
                <a:cubicBezTo>
                  <a:pt x="1862" y="416031"/>
                  <a:pt x="-1027" y="208015"/>
                  <a:pt x="418" y="0"/>
                </a:cubicBezTo>
                <a:close/>
              </a:path>
            </a:pathLst>
          </a:custGeom>
          <a:noFill/>
          <a:ln w="25400" cap="flat" cmpd="sng" algn="ctr">
            <a:solidFill>
              <a:srgbClr val="C0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eaLnBrk="0" fontAlgn="base" hangingPunct="0">
              <a:spcBef>
                <a:spcPct val="0"/>
              </a:spcBef>
              <a:spcAft>
                <a:spcPct val="0"/>
              </a:spcAft>
            </a:pPr>
            <a:endParaRPr lang="en-US" sz="800" b="1">
              <a:solidFill>
                <a:schemeClr val="bg2"/>
              </a:solidFill>
              <a:latin typeface="Arial" charset="0"/>
            </a:endParaRPr>
          </a:p>
        </p:txBody>
      </p:sp>
      <p:sp>
        <p:nvSpPr>
          <p:cNvPr id="10" name="Freeform: Shape 9">
            <a:extLst>
              <a:ext uri="{FF2B5EF4-FFF2-40B4-BE49-F238E27FC236}">
                <a16:creationId xmlns:a16="http://schemas.microsoft.com/office/drawing/2014/main" id="{EB438ECD-84E2-4F60-BC2C-5A48002490BF}"/>
              </a:ext>
            </a:extLst>
          </p:cNvPr>
          <p:cNvSpPr/>
          <p:nvPr/>
        </p:nvSpPr>
        <p:spPr bwMode="auto">
          <a:xfrm>
            <a:off x="5854759" y="3592595"/>
            <a:ext cx="3124561" cy="468034"/>
          </a:xfrm>
          <a:custGeom>
            <a:avLst/>
            <a:gdLst>
              <a:gd name="connsiteX0" fmla="*/ 472368 w 3137562"/>
              <a:gd name="connsiteY0" fmla="*/ 0 h 468034"/>
              <a:gd name="connsiteX1" fmla="*/ 3124561 w 3137562"/>
              <a:gd name="connsiteY1" fmla="*/ 13001 h 468034"/>
              <a:gd name="connsiteX2" fmla="*/ 3137562 w 3137562"/>
              <a:gd name="connsiteY2" fmla="*/ 468034 h 468034"/>
              <a:gd name="connsiteX3" fmla="*/ 0 w 3137562"/>
              <a:gd name="connsiteY3" fmla="*/ 459367 h 468034"/>
              <a:gd name="connsiteX4" fmla="*/ 0 w 3137562"/>
              <a:gd name="connsiteY4" fmla="*/ 156012 h 468034"/>
              <a:gd name="connsiteX5" fmla="*/ 476702 w 3137562"/>
              <a:gd name="connsiteY5" fmla="*/ 160345 h 468034"/>
              <a:gd name="connsiteX6" fmla="*/ 472368 w 3137562"/>
              <a:gd name="connsiteY6" fmla="*/ 0 h 468034"/>
              <a:gd name="connsiteX0" fmla="*/ 472368 w 3124561"/>
              <a:gd name="connsiteY0" fmla="*/ 0 h 468034"/>
              <a:gd name="connsiteX1" fmla="*/ 3124561 w 3124561"/>
              <a:gd name="connsiteY1" fmla="*/ 13001 h 468034"/>
              <a:gd name="connsiteX2" fmla="*/ 3124561 w 3124561"/>
              <a:gd name="connsiteY2" fmla="*/ 468034 h 468034"/>
              <a:gd name="connsiteX3" fmla="*/ 0 w 3124561"/>
              <a:gd name="connsiteY3" fmla="*/ 459367 h 468034"/>
              <a:gd name="connsiteX4" fmla="*/ 0 w 3124561"/>
              <a:gd name="connsiteY4" fmla="*/ 156012 h 468034"/>
              <a:gd name="connsiteX5" fmla="*/ 476702 w 3124561"/>
              <a:gd name="connsiteY5" fmla="*/ 160345 h 468034"/>
              <a:gd name="connsiteX6" fmla="*/ 472368 w 3124561"/>
              <a:gd name="connsiteY6" fmla="*/ 0 h 46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4561" h="468034">
                <a:moveTo>
                  <a:pt x="472368" y="0"/>
                </a:moveTo>
                <a:lnTo>
                  <a:pt x="3124561" y="13001"/>
                </a:lnTo>
                <a:lnTo>
                  <a:pt x="3124561" y="468034"/>
                </a:lnTo>
                <a:lnTo>
                  <a:pt x="0" y="459367"/>
                </a:lnTo>
                <a:lnTo>
                  <a:pt x="0" y="156012"/>
                </a:lnTo>
                <a:lnTo>
                  <a:pt x="476702" y="160345"/>
                </a:lnTo>
                <a:lnTo>
                  <a:pt x="472368" y="0"/>
                </a:lnTo>
                <a:close/>
              </a:path>
            </a:pathLst>
          </a:custGeom>
          <a:noFill/>
          <a:ln w="25400" cap="flat" cmpd="sng" algn="ctr">
            <a:solidFill>
              <a:srgbClr val="C0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eaLnBrk="0" fontAlgn="base" hangingPunct="0">
              <a:spcBef>
                <a:spcPct val="0"/>
              </a:spcBef>
              <a:spcAft>
                <a:spcPct val="0"/>
              </a:spcAft>
            </a:pPr>
            <a:endParaRPr lang="en-US" sz="800" b="1">
              <a:solidFill>
                <a:schemeClr val="bg2"/>
              </a:solidFill>
              <a:latin typeface="Arial" charset="0"/>
            </a:endParaRPr>
          </a:p>
        </p:txBody>
      </p:sp>
    </p:spTree>
    <p:extLst>
      <p:ext uri="{BB962C8B-B14F-4D97-AF65-F5344CB8AC3E}">
        <p14:creationId xmlns:p14="http://schemas.microsoft.com/office/powerpoint/2010/main" val="2580959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4DA94-AEFA-4A9E-87BB-AF559F893CBC}"/>
              </a:ext>
            </a:extLst>
          </p:cNvPr>
          <p:cNvSpPr>
            <a:spLocks noGrp="1"/>
          </p:cNvSpPr>
          <p:nvPr>
            <p:ph type="title"/>
          </p:nvPr>
        </p:nvSpPr>
        <p:spPr/>
        <p:txBody>
          <a:bodyPr/>
          <a:lstStyle/>
          <a:p>
            <a:r>
              <a:rPr lang="en-US" dirty="0"/>
              <a:t>Introduction [SPJ]</a:t>
            </a:r>
          </a:p>
        </p:txBody>
      </p:sp>
      <p:sp>
        <p:nvSpPr>
          <p:cNvPr id="3" name="Content Placeholder 2">
            <a:extLst>
              <a:ext uri="{FF2B5EF4-FFF2-40B4-BE49-F238E27FC236}">
                <a16:creationId xmlns:a16="http://schemas.microsoft.com/office/drawing/2014/main" id="{C60755A2-1D6C-4B03-B190-9E027C2BFA1F}"/>
              </a:ext>
            </a:extLst>
          </p:cNvPr>
          <p:cNvSpPr>
            <a:spLocks noGrp="1"/>
          </p:cNvSpPr>
          <p:nvPr>
            <p:ph idx="1"/>
          </p:nvPr>
        </p:nvSpPr>
        <p:spPr>
          <a:ln>
            <a:noFill/>
          </a:ln>
        </p:spPr>
        <p:txBody>
          <a:bodyPr/>
          <a:lstStyle/>
          <a:p>
            <a:r>
              <a:rPr lang="en-US" dirty="0"/>
              <a:t>Describe the problem</a:t>
            </a:r>
          </a:p>
          <a:p>
            <a:r>
              <a:rPr lang="en-US" dirty="0"/>
              <a:t>State your contributions</a:t>
            </a:r>
          </a:p>
          <a:p>
            <a:pPr marL="0" indent="0">
              <a:buNone/>
            </a:pPr>
            <a:r>
              <a:rPr lang="en-US" dirty="0"/>
              <a:t>... and that is all</a:t>
            </a:r>
          </a:p>
          <a:p>
            <a:endParaRPr lang="en-US" dirty="0"/>
          </a:p>
          <a:p>
            <a:pPr marL="0" indent="0">
              <a:buNone/>
            </a:pPr>
            <a:r>
              <a:rPr lang="en-US" dirty="0"/>
              <a:t>ONE PAGE!</a:t>
            </a:r>
          </a:p>
          <a:p>
            <a:endParaRPr lang="en-US" dirty="0"/>
          </a:p>
        </p:txBody>
      </p:sp>
      <p:sp>
        <p:nvSpPr>
          <p:cNvPr id="4" name="Slide Number Placeholder 3">
            <a:extLst>
              <a:ext uri="{FF2B5EF4-FFF2-40B4-BE49-F238E27FC236}">
                <a16:creationId xmlns:a16="http://schemas.microsoft.com/office/drawing/2014/main" id="{E436E74E-DC50-4622-AEB8-2575683DB2E7}"/>
              </a:ext>
            </a:extLst>
          </p:cNvPr>
          <p:cNvSpPr>
            <a:spLocks noGrp="1"/>
          </p:cNvSpPr>
          <p:nvPr>
            <p:ph type="sldNum" sz="quarter" idx="12"/>
          </p:nvPr>
        </p:nvSpPr>
        <p:spPr/>
        <p:txBody>
          <a:bodyPr/>
          <a:lstStyle/>
          <a:p>
            <a:fld id="{60AD1266-7CE3-2146-B859-359ABF1E0203}" type="slidenum">
              <a:rPr lang="en-US" smtClean="0"/>
              <a:t>17</a:t>
            </a:fld>
            <a:endParaRPr lang="en-US"/>
          </a:p>
        </p:txBody>
      </p:sp>
    </p:spTree>
    <p:extLst>
      <p:ext uri="{BB962C8B-B14F-4D97-AF65-F5344CB8AC3E}">
        <p14:creationId xmlns:p14="http://schemas.microsoft.com/office/powerpoint/2010/main" val="2078037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9689553-80CE-447A-9B3B-22CF9F6CBA60}"/>
              </a:ext>
            </a:extLst>
          </p:cNvPr>
          <p:cNvSpPr>
            <a:spLocks noGrp="1"/>
          </p:cNvSpPr>
          <p:nvPr>
            <p:ph type="sldNum" sz="quarter" idx="12"/>
          </p:nvPr>
        </p:nvSpPr>
        <p:spPr/>
        <p:txBody>
          <a:bodyPr/>
          <a:lstStyle/>
          <a:p>
            <a:fld id="{60AD1266-7CE3-2146-B859-359ABF1E0203}" type="slidenum">
              <a:rPr lang="en-US" smtClean="0"/>
              <a:t>18</a:t>
            </a:fld>
            <a:endParaRPr lang="en-US"/>
          </a:p>
        </p:txBody>
      </p:sp>
      <p:pic>
        <p:nvPicPr>
          <p:cNvPr id="19" name="Picture 18">
            <a:extLst>
              <a:ext uri="{FF2B5EF4-FFF2-40B4-BE49-F238E27FC236}">
                <a16:creationId xmlns:a16="http://schemas.microsoft.com/office/drawing/2014/main" id="{4ED83733-4DC7-45AF-804A-F37F3238D23E}"/>
              </a:ext>
            </a:extLst>
          </p:cNvPr>
          <p:cNvPicPr>
            <a:picLocks noChangeAspect="1"/>
          </p:cNvPicPr>
          <p:nvPr/>
        </p:nvPicPr>
        <p:blipFill>
          <a:blip r:embed="rId2"/>
          <a:stretch>
            <a:fillRect/>
          </a:stretch>
        </p:blipFill>
        <p:spPr>
          <a:xfrm>
            <a:off x="133875" y="0"/>
            <a:ext cx="8876250" cy="6858000"/>
          </a:xfrm>
          <a:prstGeom prst="rect">
            <a:avLst/>
          </a:prstGeom>
        </p:spPr>
      </p:pic>
      <p:sp>
        <p:nvSpPr>
          <p:cNvPr id="4" name="TextBox 3">
            <a:extLst>
              <a:ext uri="{FF2B5EF4-FFF2-40B4-BE49-F238E27FC236}">
                <a16:creationId xmlns:a16="http://schemas.microsoft.com/office/drawing/2014/main" id="{EB48E740-CEF6-4375-BC11-51C9311638BF}"/>
              </a:ext>
            </a:extLst>
          </p:cNvPr>
          <p:cNvSpPr txBox="1"/>
          <p:nvPr/>
        </p:nvSpPr>
        <p:spPr>
          <a:xfrm>
            <a:off x="8229600" y="6336065"/>
            <a:ext cx="736099" cy="369332"/>
          </a:xfrm>
          <a:prstGeom prst="rect">
            <a:avLst/>
          </a:prstGeom>
          <a:noFill/>
        </p:spPr>
        <p:txBody>
          <a:bodyPr wrap="none" rtlCol="0">
            <a:spAutoFit/>
          </a:bodyPr>
          <a:lstStyle/>
          <a:p>
            <a:r>
              <a:rPr lang="en-US" dirty="0"/>
              <a:t>[SPJ]</a:t>
            </a:r>
          </a:p>
        </p:txBody>
      </p:sp>
    </p:spTree>
    <p:extLst>
      <p:ext uri="{BB962C8B-B14F-4D97-AF65-F5344CB8AC3E}">
        <p14:creationId xmlns:p14="http://schemas.microsoft.com/office/powerpoint/2010/main" val="1603775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9689553-80CE-447A-9B3B-22CF9F6CBA60}"/>
              </a:ext>
            </a:extLst>
          </p:cNvPr>
          <p:cNvSpPr>
            <a:spLocks noGrp="1"/>
          </p:cNvSpPr>
          <p:nvPr>
            <p:ph type="sldNum" sz="quarter" idx="12"/>
          </p:nvPr>
        </p:nvSpPr>
        <p:spPr/>
        <p:txBody>
          <a:bodyPr/>
          <a:lstStyle/>
          <a:p>
            <a:fld id="{60AD1266-7CE3-2146-B859-359ABF1E0203}" type="slidenum">
              <a:rPr lang="en-US" smtClean="0"/>
              <a:t>19</a:t>
            </a:fld>
            <a:endParaRPr lang="en-US"/>
          </a:p>
        </p:txBody>
      </p:sp>
      <p:pic>
        <p:nvPicPr>
          <p:cNvPr id="4" name="Picture 3">
            <a:extLst>
              <a:ext uri="{FF2B5EF4-FFF2-40B4-BE49-F238E27FC236}">
                <a16:creationId xmlns:a16="http://schemas.microsoft.com/office/drawing/2014/main" id="{1D1C9BFD-E191-472F-9A98-2B4E29A945E2}"/>
              </a:ext>
            </a:extLst>
          </p:cNvPr>
          <p:cNvPicPr>
            <a:picLocks noChangeAspect="1"/>
          </p:cNvPicPr>
          <p:nvPr/>
        </p:nvPicPr>
        <p:blipFill>
          <a:blip r:embed="rId2"/>
          <a:stretch>
            <a:fillRect/>
          </a:stretch>
        </p:blipFill>
        <p:spPr>
          <a:xfrm>
            <a:off x="127125" y="0"/>
            <a:ext cx="8889750" cy="6858000"/>
          </a:xfrm>
          <a:prstGeom prst="rect">
            <a:avLst/>
          </a:prstGeom>
        </p:spPr>
      </p:pic>
      <p:sp>
        <p:nvSpPr>
          <p:cNvPr id="5" name="TextBox 4">
            <a:extLst>
              <a:ext uri="{FF2B5EF4-FFF2-40B4-BE49-F238E27FC236}">
                <a16:creationId xmlns:a16="http://schemas.microsoft.com/office/drawing/2014/main" id="{50FCA9A5-A7F8-4F86-97A3-57CC02FB6FBB}"/>
              </a:ext>
            </a:extLst>
          </p:cNvPr>
          <p:cNvSpPr txBox="1"/>
          <p:nvPr/>
        </p:nvSpPr>
        <p:spPr>
          <a:xfrm>
            <a:off x="8229600" y="6336065"/>
            <a:ext cx="736099" cy="369332"/>
          </a:xfrm>
          <a:prstGeom prst="rect">
            <a:avLst/>
          </a:prstGeom>
          <a:noFill/>
        </p:spPr>
        <p:txBody>
          <a:bodyPr wrap="none" rtlCol="0">
            <a:spAutoFit/>
          </a:bodyPr>
          <a:lstStyle/>
          <a:p>
            <a:r>
              <a:rPr lang="en-US" dirty="0"/>
              <a:t>[SPJ]</a:t>
            </a:r>
          </a:p>
        </p:txBody>
      </p:sp>
    </p:spTree>
    <p:extLst>
      <p:ext uri="{BB962C8B-B14F-4D97-AF65-F5344CB8AC3E}">
        <p14:creationId xmlns:p14="http://schemas.microsoft.com/office/powerpoint/2010/main" val="3223435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4622D-D3B2-4524-9907-07E6A6CD98DA}"/>
              </a:ext>
            </a:extLst>
          </p:cNvPr>
          <p:cNvSpPr>
            <a:spLocks noGrp="1"/>
          </p:cNvSpPr>
          <p:nvPr>
            <p:ph type="title"/>
          </p:nvPr>
        </p:nvSpPr>
        <p:spPr/>
        <p:txBody>
          <a:bodyPr/>
          <a:lstStyle/>
          <a:p>
            <a:r>
              <a:rPr lang="en-US" dirty="0"/>
              <a:t>Rule #1</a:t>
            </a:r>
          </a:p>
        </p:txBody>
      </p:sp>
      <p:sp>
        <p:nvSpPr>
          <p:cNvPr id="3" name="Content Placeholder 2">
            <a:extLst>
              <a:ext uri="{FF2B5EF4-FFF2-40B4-BE49-F238E27FC236}">
                <a16:creationId xmlns:a16="http://schemas.microsoft.com/office/drawing/2014/main" id="{4AAB72DA-D712-4E4D-95CC-3D02D8CD5288}"/>
              </a:ext>
            </a:extLst>
          </p:cNvPr>
          <p:cNvSpPr>
            <a:spLocks noGrp="1"/>
          </p:cNvSpPr>
          <p:nvPr>
            <p:ph idx="1"/>
          </p:nvPr>
        </p:nvSpPr>
        <p:spPr>
          <a:xfrm>
            <a:off x="324995" y="1295400"/>
            <a:ext cx="8598665" cy="5287962"/>
          </a:xfrm>
          <a:ln>
            <a:noFill/>
          </a:ln>
        </p:spPr>
        <p:txBody>
          <a:bodyPr>
            <a:normAutofit/>
          </a:bodyPr>
          <a:lstStyle/>
          <a:p>
            <a:r>
              <a:rPr lang="en-US" dirty="0">
                <a:solidFill>
                  <a:srgbClr val="C00000"/>
                </a:solidFill>
              </a:rPr>
              <a:t>There is no universal rule for organizing your paper</a:t>
            </a:r>
          </a:p>
          <a:p>
            <a:endParaRPr lang="en-US" dirty="0"/>
          </a:p>
          <a:p>
            <a:r>
              <a:rPr lang="en-US" dirty="0"/>
              <a:t>However, there are some good guidelines out there</a:t>
            </a:r>
          </a:p>
          <a:p>
            <a:pPr lvl="1"/>
            <a:r>
              <a:rPr lang="en-US" sz="2000" dirty="0"/>
              <a:t>Simon Peyton-Jones, “</a:t>
            </a:r>
            <a:r>
              <a:rPr lang="en-US" sz="2000" dirty="0">
                <a:hlinkClick r:id="rId2"/>
              </a:rPr>
              <a:t>How to write a great research paper</a:t>
            </a:r>
            <a:r>
              <a:rPr lang="en-US" sz="2000" dirty="0"/>
              <a:t>”</a:t>
            </a:r>
          </a:p>
          <a:p>
            <a:pPr lvl="1"/>
            <a:r>
              <a:rPr lang="en-US" sz="2000" dirty="0"/>
              <a:t>Derek Dreyer, “</a:t>
            </a:r>
            <a:r>
              <a:rPr lang="en-US" sz="2000" dirty="0">
                <a:hlinkClick r:id="rId3"/>
              </a:rPr>
              <a:t>How to write papers so that people can read them</a:t>
            </a:r>
            <a:r>
              <a:rPr lang="en-US" sz="2000" dirty="0"/>
              <a:t>”</a:t>
            </a:r>
          </a:p>
          <a:p>
            <a:pPr lvl="1"/>
            <a:r>
              <a:rPr lang="en-US" sz="2000" dirty="0"/>
              <a:t>Simon Peyton-Jones, “</a:t>
            </a:r>
            <a:r>
              <a:rPr lang="en-US" sz="2000" dirty="0">
                <a:hlinkClick r:id="rId4"/>
              </a:rPr>
              <a:t>Other resources</a:t>
            </a:r>
            <a:r>
              <a:rPr lang="en-US" sz="2000" dirty="0"/>
              <a:t>”</a:t>
            </a:r>
          </a:p>
          <a:p>
            <a:endParaRPr lang="en-US" dirty="0"/>
          </a:p>
          <a:p>
            <a:r>
              <a:rPr lang="en-US" dirty="0"/>
              <a:t>Bear in mind that there will always be cases where it is best to deviate from any single proposed design</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6736DDB3-FDF0-49C5-B8DA-EE6CFAB11CD6}"/>
              </a:ext>
            </a:extLst>
          </p:cNvPr>
          <p:cNvSpPr>
            <a:spLocks noGrp="1"/>
          </p:cNvSpPr>
          <p:nvPr>
            <p:ph type="sldNum" sz="quarter" idx="12"/>
          </p:nvPr>
        </p:nvSpPr>
        <p:spPr/>
        <p:txBody>
          <a:bodyPr/>
          <a:lstStyle/>
          <a:p>
            <a:fld id="{60AD1266-7CE3-2146-B859-359ABF1E0203}" type="slidenum">
              <a:rPr lang="en-US" smtClean="0"/>
              <a:t>2</a:t>
            </a:fld>
            <a:endParaRPr lang="en-US"/>
          </a:p>
        </p:txBody>
      </p:sp>
    </p:spTree>
    <p:extLst>
      <p:ext uri="{BB962C8B-B14F-4D97-AF65-F5344CB8AC3E}">
        <p14:creationId xmlns:p14="http://schemas.microsoft.com/office/powerpoint/2010/main" val="1983521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dissolve">
                                      <p:cBhvr>
                                        <p:cTn id="10" dur="500"/>
                                        <p:tgtEl>
                                          <p:spTgt spid="3">
                                            <p:txEl>
                                              <p:pRg st="3" end="3"/>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dissolve">
                                      <p:cBhvr>
                                        <p:cTn id="13" dur="500"/>
                                        <p:tgtEl>
                                          <p:spTgt spid="3">
                                            <p:txEl>
                                              <p:pRg st="4" end="4"/>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dissolve">
                                      <p:cBhvr>
                                        <p:cTn id="16" dur="500"/>
                                        <p:tgtEl>
                                          <p:spTgt spid="3">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dissolve">
                                      <p:cBhvr>
                                        <p:cTn id="2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9689553-80CE-447A-9B3B-22CF9F6CBA60}"/>
              </a:ext>
            </a:extLst>
          </p:cNvPr>
          <p:cNvSpPr>
            <a:spLocks noGrp="1"/>
          </p:cNvSpPr>
          <p:nvPr>
            <p:ph type="sldNum" sz="quarter" idx="12"/>
          </p:nvPr>
        </p:nvSpPr>
        <p:spPr/>
        <p:txBody>
          <a:bodyPr/>
          <a:lstStyle/>
          <a:p>
            <a:fld id="{60AD1266-7CE3-2146-B859-359ABF1E0203}" type="slidenum">
              <a:rPr lang="en-US" smtClean="0"/>
              <a:t>20</a:t>
            </a:fld>
            <a:endParaRPr lang="en-US"/>
          </a:p>
        </p:txBody>
      </p:sp>
      <p:pic>
        <p:nvPicPr>
          <p:cNvPr id="4" name="Picture 3">
            <a:extLst>
              <a:ext uri="{FF2B5EF4-FFF2-40B4-BE49-F238E27FC236}">
                <a16:creationId xmlns:a16="http://schemas.microsoft.com/office/drawing/2014/main" id="{87E8C634-3774-4FF4-B76E-EB6579566518}"/>
              </a:ext>
            </a:extLst>
          </p:cNvPr>
          <p:cNvPicPr>
            <a:picLocks noChangeAspect="1"/>
          </p:cNvPicPr>
          <p:nvPr/>
        </p:nvPicPr>
        <p:blipFill>
          <a:blip r:embed="rId2"/>
          <a:stretch>
            <a:fillRect/>
          </a:stretch>
        </p:blipFill>
        <p:spPr>
          <a:xfrm>
            <a:off x="124752" y="0"/>
            <a:ext cx="8894496" cy="6858000"/>
          </a:xfrm>
          <a:prstGeom prst="rect">
            <a:avLst/>
          </a:prstGeom>
        </p:spPr>
      </p:pic>
      <p:sp>
        <p:nvSpPr>
          <p:cNvPr id="5" name="TextBox 4">
            <a:extLst>
              <a:ext uri="{FF2B5EF4-FFF2-40B4-BE49-F238E27FC236}">
                <a16:creationId xmlns:a16="http://schemas.microsoft.com/office/drawing/2014/main" id="{D13909EF-B45A-4E79-96BC-BAFE33ACF3EE}"/>
              </a:ext>
            </a:extLst>
          </p:cNvPr>
          <p:cNvSpPr txBox="1"/>
          <p:nvPr/>
        </p:nvSpPr>
        <p:spPr>
          <a:xfrm>
            <a:off x="8229600" y="6336065"/>
            <a:ext cx="736099" cy="369332"/>
          </a:xfrm>
          <a:prstGeom prst="rect">
            <a:avLst/>
          </a:prstGeom>
          <a:noFill/>
        </p:spPr>
        <p:txBody>
          <a:bodyPr wrap="none" rtlCol="0">
            <a:spAutoFit/>
          </a:bodyPr>
          <a:lstStyle/>
          <a:p>
            <a:r>
              <a:rPr lang="en-US" dirty="0"/>
              <a:t>[SPJ]</a:t>
            </a:r>
          </a:p>
        </p:txBody>
      </p:sp>
    </p:spTree>
    <p:extLst>
      <p:ext uri="{BB962C8B-B14F-4D97-AF65-F5344CB8AC3E}">
        <p14:creationId xmlns:p14="http://schemas.microsoft.com/office/powerpoint/2010/main" val="40858028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9689553-80CE-447A-9B3B-22CF9F6CBA60}"/>
              </a:ext>
            </a:extLst>
          </p:cNvPr>
          <p:cNvSpPr>
            <a:spLocks noGrp="1"/>
          </p:cNvSpPr>
          <p:nvPr>
            <p:ph type="sldNum" sz="quarter" idx="12"/>
          </p:nvPr>
        </p:nvSpPr>
        <p:spPr/>
        <p:txBody>
          <a:bodyPr/>
          <a:lstStyle/>
          <a:p>
            <a:fld id="{60AD1266-7CE3-2146-B859-359ABF1E0203}" type="slidenum">
              <a:rPr lang="en-US" smtClean="0"/>
              <a:t>21</a:t>
            </a:fld>
            <a:endParaRPr lang="en-US"/>
          </a:p>
        </p:txBody>
      </p:sp>
      <p:pic>
        <p:nvPicPr>
          <p:cNvPr id="4" name="Picture 3">
            <a:extLst>
              <a:ext uri="{FF2B5EF4-FFF2-40B4-BE49-F238E27FC236}">
                <a16:creationId xmlns:a16="http://schemas.microsoft.com/office/drawing/2014/main" id="{4726283D-B211-4FAC-AF43-8CA32403D0CD}"/>
              </a:ext>
            </a:extLst>
          </p:cNvPr>
          <p:cNvPicPr>
            <a:picLocks noChangeAspect="1"/>
          </p:cNvPicPr>
          <p:nvPr/>
        </p:nvPicPr>
        <p:blipFill>
          <a:blip r:embed="rId2"/>
          <a:stretch>
            <a:fillRect/>
          </a:stretch>
        </p:blipFill>
        <p:spPr>
          <a:xfrm>
            <a:off x="133875" y="0"/>
            <a:ext cx="8876250" cy="6858000"/>
          </a:xfrm>
          <a:prstGeom prst="rect">
            <a:avLst/>
          </a:prstGeom>
        </p:spPr>
      </p:pic>
      <mc:AlternateContent xmlns:mc="http://schemas.openxmlformats.org/markup-compatibility/2006" xmlns:a14="http://schemas.microsoft.com/office/drawing/2010/main">
        <mc:Choice Requires="a14">
          <p:sp>
            <p:nvSpPr>
              <p:cNvPr id="5" name="Speech Bubble: Rectangle with Corners Rounded 4">
                <a:extLst>
                  <a:ext uri="{FF2B5EF4-FFF2-40B4-BE49-F238E27FC236}">
                    <a16:creationId xmlns:a16="http://schemas.microsoft.com/office/drawing/2014/main" id="{E2066DE4-7EDE-42E1-9BD6-6EB1208EC7F3}"/>
                  </a:ext>
                </a:extLst>
              </p:cNvPr>
              <p:cNvSpPr/>
              <p:nvPr/>
            </p:nvSpPr>
            <p:spPr bwMode="auto">
              <a:xfrm>
                <a:off x="34622" y="1596044"/>
                <a:ext cx="6235552" cy="1413163"/>
              </a:xfrm>
              <a:prstGeom prst="wedgeRoundRectCallout">
                <a:avLst>
                  <a:gd name="adj1" fmla="val -28764"/>
                  <a:gd name="adj2" fmla="val 93554"/>
                  <a:gd name="adj3" fmla="val 16667"/>
                </a:avLst>
              </a:prstGeom>
              <a:solidFill>
                <a:schemeClr val="bg1"/>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i="0" u="none" strike="noStrike" cap="none" normalizeH="0" baseline="0" dirty="0">
                    <a:ln>
                      <a:noFill/>
                    </a:ln>
                    <a:solidFill>
                      <a:srgbClr val="C00000"/>
                    </a:solidFill>
                    <a:effectLst/>
                    <a:latin typeface="Arial" charset="0"/>
                  </a:rPr>
                  <a:t>Recommended: 3-5 bullet points</a:t>
                </a:r>
              </a:p>
              <a:p>
                <a:pPr marR="0" algn="l" defTabSz="914400" rtl="0" eaLnBrk="0" fontAlgn="base" latinLnBrk="0" hangingPunct="0">
                  <a:lnSpc>
                    <a:spcPct val="100000"/>
                  </a:lnSpc>
                  <a:spcBef>
                    <a:spcPct val="0"/>
                  </a:spcBef>
                  <a:spcAft>
                    <a:spcPct val="0"/>
                  </a:spcAft>
                  <a:buClrTx/>
                  <a:buSzTx/>
                  <a:tabLst/>
                </a:pPr>
                <a:r>
                  <a:rPr kumimoji="0" lang="en-US" sz="2000" i="0" u="none" strike="noStrike" cap="none" normalizeH="0" baseline="0" dirty="0">
                    <a:ln>
                      <a:noFill/>
                    </a:ln>
                    <a:solidFill>
                      <a:srgbClr val="C00000"/>
                    </a:solidFill>
                    <a:effectLst/>
                    <a:latin typeface="Arial" charset="0"/>
                  </a:rPr>
                  <a:t>  2: “hmm, seems a little thin”</a:t>
                </a:r>
                <a:endParaRPr lang="en-US" sz="2000" dirty="0">
                  <a:solidFill>
                    <a:srgbClr val="C00000"/>
                  </a:solidFill>
                  <a:latin typeface="Arial" charset="0"/>
                </a:endParaRPr>
              </a:p>
              <a:p>
                <a:pPr marR="0" algn="l" defTabSz="914400" rtl="0" eaLnBrk="0" fontAlgn="base" latinLnBrk="0" hangingPunct="0">
                  <a:lnSpc>
                    <a:spcPct val="100000"/>
                  </a:lnSpc>
                  <a:spcBef>
                    <a:spcPct val="0"/>
                  </a:spcBef>
                  <a:spcAft>
                    <a:spcPct val="0"/>
                  </a:spcAft>
                  <a:buClrTx/>
                  <a:buSzTx/>
                  <a:tabLst/>
                </a:pPr>
                <a:r>
                  <a:rPr kumimoji="0" lang="en-US" sz="2000" i="0" u="none" strike="noStrike" cap="none" normalizeH="0" baseline="0" dirty="0">
                    <a:ln>
                      <a:noFill/>
                    </a:ln>
                    <a:solidFill>
                      <a:srgbClr val="C00000"/>
                    </a:solidFill>
                    <a:effectLst/>
                    <a:latin typeface="Arial" charset="0"/>
                  </a:rPr>
                  <a:t>&gt;5: may provide too large an “attack surface” [Aiken]</a:t>
                </a:r>
              </a:p>
              <a:p>
                <a:pPr marL="174625" lvl="1" defTabSz="914400" eaLnBrk="0" fontAlgn="base" hangingPunct="0">
                  <a:spcBef>
                    <a:spcPct val="0"/>
                  </a:spcBef>
                  <a:spcAft>
                    <a:spcPct val="0"/>
                  </a:spcAft>
                </a:pPr>
                <a:r>
                  <a:rPr kumimoji="0" lang="en-US" sz="2000" i="0" u="none" strike="noStrike" cap="none" normalizeH="0" baseline="0" dirty="0">
                    <a:ln>
                      <a:noFill/>
                    </a:ln>
                    <a:solidFill>
                      <a:srgbClr val="C00000"/>
                    </a:solidFill>
                    <a:effectLst/>
                    <a:latin typeface="Arial" charset="0"/>
                  </a:rPr>
                  <a:t>    more contribu</a:t>
                </a:r>
                <a:r>
                  <a:rPr lang="en-US" sz="2000" dirty="0">
                    <a:solidFill>
                      <a:srgbClr val="C00000"/>
                    </a:solidFill>
                    <a:latin typeface="Arial" charset="0"/>
                  </a:rPr>
                  <a:t>tions </a:t>
                </a:r>
                <a14:m>
                  <m:oMath xmlns:m="http://schemas.openxmlformats.org/officeDocument/2006/math">
                    <m:r>
                      <a:rPr lang="en-US" sz="2000" b="0" i="1" dirty="0" smtClean="0">
                        <a:solidFill>
                          <a:srgbClr val="C00000"/>
                        </a:solidFill>
                        <a:latin typeface="Cambria Math" panose="02040503050406030204" pitchFamily="18" charset="0"/>
                      </a:rPr>
                      <m:t>⇒</m:t>
                    </m:r>
                  </m:oMath>
                </a14:m>
                <a:r>
                  <a:rPr lang="en-US" sz="2000" dirty="0">
                    <a:solidFill>
                      <a:srgbClr val="C00000"/>
                    </a:solidFill>
                    <a:latin typeface="Arial" charset="0"/>
                  </a:rPr>
                  <a:t> more things to criticize</a:t>
                </a:r>
                <a:endParaRPr kumimoji="0" lang="en-US" sz="2000" i="0" u="none" strike="noStrike" cap="none" normalizeH="0" baseline="0" dirty="0">
                  <a:ln>
                    <a:noFill/>
                  </a:ln>
                  <a:solidFill>
                    <a:srgbClr val="C00000"/>
                  </a:solidFill>
                  <a:effectLst/>
                  <a:latin typeface="Arial" charset="0"/>
                </a:endParaRPr>
              </a:p>
            </p:txBody>
          </p:sp>
        </mc:Choice>
        <mc:Fallback xmlns="">
          <p:sp>
            <p:nvSpPr>
              <p:cNvPr id="5" name="Speech Bubble: Rectangle with Corners Rounded 4">
                <a:extLst>
                  <a:ext uri="{FF2B5EF4-FFF2-40B4-BE49-F238E27FC236}">
                    <a16:creationId xmlns:a16="http://schemas.microsoft.com/office/drawing/2014/main" id="{E2066DE4-7EDE-42E1-9BD6-6EB1208EC7F3}"/>
                  </a:ext>
                </a:extLst>
              </p:cNvPr>
              <p:cNvSpPr>
                <a:spLocks noRot="1" noChangeAspect="1" noMove="1" noResize="1" noEditPoints="1" noAdjustHandles="1" noChangeArrowheads="1" noChangeShapeType="1" noTextEdit="1"/>
              </p:cNvSpPr>
              <p:nvPr/>
            </p:nvSpPr>
            <p:spPr bwMode="auto">
              <a:xfrm>
                <a:off x="34622" y="1596044"/>
                <a:ext cx="6235552" cy="1413163"/>
              </a:xfrm>
              <a:prstGeom prst="wedgeRoundRectCallout">
                <a:avLst>
                  <a:gd name="adj1" fmla="val -28764"/>
                  <a:gd name="adj2" fmla="val 93554"/>
                  <a:gd name="adj3" fmla="val 16667"/>
                </a:avLst>
              </a:prstGeom>
              <a:blipFill>
                <a:blip r:embed="rId3"/>
                <a:stretch>
                  <a:fillRect/>
                </a:stretch>
              </a:blipFill>
              <a:ln w="25400" cap="flat" cmpd="sng" algn="ctr">
                <a:solidFill>
                  <a:srgbClr val="C00000"/>
                </a:solidFill>
                <a:prstDash val="solid"/>
                <a:round/>
                <a:headEnd type="none" w="med" len="med"/>
                <a:tailEnd type="none" w="med" len="med"/>
              </a:ln>
              <a:effectLst/>
            </p:spPr>
            <p:txBody>
              <a:bodyPr/>
              <a:lstStyle/>
              <a:p>
                <a:r>
                  <a:rPr lang="en-US">
                    <a:noFill/>
                  </a:rPr>
                  <a:t> </a:t>
                </a:r>
              </a:p>
            </p:txBody>
          </p:sp>
        </mc:Fallback>
      </mc:AlternateContent>
      <p:sp>
        <p:nvSpPr>
          <p:cNvPr id="6" name="TextBox 5">
            <a:extLst>
              <a:ext uri="{FF2B5EF4-FFF2-40B4-BE49-F238E27FC236}">
                <a16:creationId xmlns:a16="http://schemas.microsoft.com/office/drawing/2014/main" id="{BD75F26F-DE85-497C-AFCC-5CF954E21ECD}"/>
              </a:ext>
            </a:extLst>
          </p:cNvPr>
          <p:cNvSpPr txBox="1"/>
          <p:nvPr/>
        </p:nvSpPr>
        <p:spPr>
          <a:xfrm>
            <a:off x="8229600" y="6336065"/>
            <a:ext cx="736099" cy="369332"/>
          </a:xfrm>
          <a:prstGeom prst="rect">
            <a:avLst/>
          </a:prstGeom>
          <a:noFill/>
        </p:spPr>
        <p:txBody>
          <a:bodyPr wrap="none" rtlCol="0">
            <a:spAutoFit/>
          </a:bodyPr>
          <a:lstStyle/>
          <a:p>
            <a:r>
              <a:rPr lang="en-US" dirty="0"/>
              <a:t>[SPJ]</a:t>
            </a:r>
          </a:p>
        </p:txBody>
      </p:sp>
    </p:spTree>
    <p:extLst>
      <p:ext uri="{BB962C8B-B14F-4D97-AF65-F5344CB8AC3E}">
        <p14:creationId xmlns:p14="http://schemas.microsoft.com/office/powerpoint/2010/main" val="24817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9689553-80CE-447A-9B3B-22CF9F6CBA60}"/>
              </a:ext>
            </a:extLst>
          </p:cNvPr>
          <p:cNvSpPr>
            <a:spLocks noGrp="1"/>
          </p:cNvSpPr>
          <p:nvPr>
            <p:ph type="sldNum" sz="quarter" idx="12"/>
          </p:nvPr>
        </p:nvSpPr>
        <p:spPr/>
        <p:txBody>
          <a:bodyPr/>
          <a:lstStyle/>
          <a:p>
            <a:fld id="{60AD1266-7CE3-2146-B859-359ABF1E0203}" type="slidenum">
              <a:rPr lang="en-US" smtClean="0"/>
              <a:t>22</a:t>
            </a:fld>
            <a:endParaRPr lang="en-US"/>
          </a:p>
        </p:txBody>
      </p:sp>
      <p:pic>
        <p:nvPicPr>
          <p:cNvPr id="4" name="Picture 3">
            <a:extLst>
              <a:ext uri="{FF2B5EF4-FFF2-40B4-BE49-F238E27FC236}">
                <a16:creationId xmlns:a16="http://schemas.microsoft.com/office/drawing/2014/main" id="{437E95EF-8F9A-4FE6-8D87-38937A63198D}"/>
              </a:ext>
            </a:extLst>
          </p:cNvPr>
          <p:cNvPicPr>
            <a:picLocks noChangeAspect="1"/>
          </p:cNvPicPr>
          <p:nvPr/>
        </p:nvPicPr>
        <p:blipFill>
          <a:blip r:embed="rId2"/>
          <a:stretch>
            <a:fillRect/>
          </a:stretch>
        </p:blipFill>
        <p:spPr>
          <a:xfrm>
            <a:off x="126124" y="0"/>
            <a:ext cx="8891752" cy="6858000"/>
          </a:xfrm>
          <a:prstGeom prst="rect">
            <a:avLst/>
          </a:prstGeom>
        </p:spPr>
      </p:pic>
      <p:sp>
        <p:nvSpPr>
          <p:cNvPr id="5" name="TextBox 4">
            <a:extLst>
              <a:ext uri="{FF2B5EF4-FFF2-40B4-BE49-F238E27FC236}">
                <a16:creationId xmlns:a16="http://schemas.microsoft.com/office/drawing/2014/main" id="{6BA0ECDC-268A-4A0C-B611-7976132936C2}"/>
              </a:ext>
            </a:extLst>
          </p:cNvPr>
          <p:cNvSpPr txBox="1"/>
          <p:nvPr/>
        </p:nvSpPr>
        <p:spPr>
          <a:xfrm>
            <a:off x="8229600" y="6336065"/>
            <a:ext cx="736099" cy="369332"/>
          </a:xfrm>
          <a:prstGeom prst="rect">
            <a:avLst/>
          </a:prstGeom>
          <a:noFill/>
        </p:spPr>
        <p:txBody>
          <a:bodyPr wrap="none" rtlCol="0">
            <a:spAutoFit/>
          </a:bodyPr>
          <a:lstStyle/>
          <a:p>
            <a:r>
              <a:rPr lang="en-US" dirty="0"/>
              <a:t>[SPJ]</a:t>
            </a:r>
          </a:p>
        </p:txBody>
      </p:sp>
    </p:spTree>
    <p:extLst>
      <p:ext uri="{BB962C8B-B14F-4D97-AF65-F5344CB8AC3E}">
        <p14:creationId xmlns:p14="http://schemas.microsoft.com/office/powerpoint/2010/main" val="4206460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9689553-80CE-447A-9B3B-22CF9F6CBA60}"/>
              </a:ext>
            </a:extLst>
          </p:cNvPr>
          <p:cNvSpPr>
            <a:spLocks noGrp="1"/>
          </p:cNvSpPr>
          <p:nvPr>
            <p:ph type="sldNum" sz="quarter" idx="12"/>
          </p:nvPr>
        </p:nvSpPr>
        <p:spPr/>
        <p:txBody>
          <a:bodyPr/>
          <a:lstStyle/>
          <a:p>
            <a:fld id="{60AD1266-7CE3-2146-B859-359ABF1E0203}" type="slidenum">
              <a:rPr lang="en-US" smtClean="0"/>
              <a:t>23</a:t>
            </a:fld>
            <a:endParaRPr lang="en-US"/>
          </a:p>
        </p:txBody>
      </p:sp>
      <p:pic>
        <p:nvPicPr>
          <p:cNvPr id="4" name="Picture 3">
            <a:extLst>
              <a:ext uri="{FF2B5EF4-FFF2-40B4-BE49-F238E27FC236}">
                <a16:creationId xmlns:a16="http://schemas.microsoft.com/office/drawing/2014/main" id="{A049B1E9-C89B-4BCB-9C31-779616C9B9F3}"/>
              </a:ext>
            </a:extLst>
          </p:cNvPr>
          <p:cNvPicPr>
            <a:picLocks noChangeAspect="1"/>
          </p:cNvPicPr>
          <p:nvPr/>
        </p:nvPicPr>
        <p:blipFill>
          <a:blip r:embed="rId2"/>
          <a:stretch>
            <a:fillRect/>
          </a:stretch>
        </p:blipFill>
        <p:spPr>
          <a:xfrm>
            <a:off x="131495" y="0"/>
            <a:ext cx="8881009" cy="6858000"/>
          </a:xfrm>
          <a:prstGeom prst="rect">
            <a:avLst/>
          </a:prstGeom>
        </p:spPr>
      </p:pic>
      <p:sp>
        <p:nvSpPr>
          <p:cNvPr id="5" name="TextBox 4">
            <a:extLst>
              <a:ext uri="{FF2B5EF4-FFF2-40B4-BE49-F238E27FC236}">
                <a16:creationId xmlns:a16="http://schemas.microsoft.com/office/drawing/2014/main" id="{05600085-6D3D-43AB-A3C4-1E5185322576}"/>
              </a:ext>
            </a:extLst>
          </p:cNvPr>
          <p:cNvSpPr txBox="1"/>
          <p:nvPr/>
        </p:nvSpPr>
        <p:spPr>
          <a:xfrm>
            <a:off x="8229600" y="6336065"/>
            <a:ext cx="736099" cy="369332"/>
          </a:xfrm>
          <a:prstGeom prst="rect">
            <a:avLst/>
          </a:prstGeom>
          <a:noFill/>
        </p:spPr>
        <p:txBody>
          <a:bodyPr wrap="none" rtlCol="0">
            <a:spAutoFit/>
          </a:bodyPr>
          <a:lstStyle/>
          <a:p>
            <a:r>
              <a:rPr lang="en-US" dirty="0"/>
              <a:t>[SPJ]</a:t>
            </a:r>
          </a:p>
        </p:txBody>
      </p:sp>
    </p:spTree>
    <p:extLst>
      <p:ext uri="{BB962C8B-B14F-4D97-AF65-F5344CB8AC3E}">
        <p14:creationId xmlns:p14="http://schemas.microsoft.com/office/powerpoint/2010/main" val="33891568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9956A7E-161D-4DC1-B6AF-FBEF91332EC1}"/>
              </a:ext>
            </a:extLst>
          </p:cNvPr>
          <p:cNvSpPr>
            <a:spLocks noGrp="1"/>
          </p:cNvSpPr>
          <p:nvPr>
            <p:ph type="sldNum" sz="quarter" idx="12"/>
          </p:nvPr>
        </p:nvSpPr>
        <p:spPr/>
        <p:txBody>
          <a:bodyPr/>
          <a:lstStyle/>
          <a:p>
            <a:fld id="{60AD1266-7CE3-2146-B859-359ABF1E0203}" type="slidenum">
              <a:rPr lang="en-US" smtClean="0"/>
              <a:t>24</a:t>
            </a:fld>
            <a:endParaRPr lang="en-US"/>
          </a:p>
        </p:txBody>
      </p:sp>
      <p:pic>
        <p:nvPicPr>
          <p:cNvPr id="5" name="Picture 4">
            <a:extLst>
              <a:ext uri="{FF2B5EF4-FFF2-40B4-BE49-F238E27FC236}">
                <a16:creationId xmlns:a16="http://schemas.microsoft.com/office/drawing/2014/main" id="{0547C044-C367-41FA-BC6E-BB944A244238}"/>
              </a:ext>
            </a:extLst>
          </p:cNvPr>
          <p:cNvPicPr>
            <a:picLocks noChangeAspect="1"/>
          </p:cNvPicPr>
          <p:nvPr/>
        </p:nvPicPr>
        <p:blipFill>
          <a:blip r:embed="rId2"/>
          <a:stretch>
            <a:fillRect/>
          </a:stretch>
        </p:blipFill>
        <p:spPr>
          <a:xfrm>
            <a:off x="142594" y="0"/>
            <a:ext cx="8858811" cy="6858000"/>
          </a:xfrm>
          <a:prstGeom prst="rect">
            <a:avLst/>
          </a:prstGeom>
        </p:spPr>
      </p:pic>
      <p:sp>
        <p:nvSpPr>
          <p:cNvPr id="7" name="TextBox 6">
            <a:extLst>
              <a:ext uri="{FF2B5EF4-FFF2-40B4-BE49-F238E27FC236}">
                <a16:creationId xmlns:a16="http://schemas.microsoft.com/office/drawing/2014/main" id="{3B4352B0-B126-4F0A-A29B-03E34AB06E82}"/>
              </a:ext>
            </a:extLst>
          </p:cNvPr>
          <p:cNvSpPr txBox="1"/>
          <p:nvPr/>
        </p:nvSpPr>
        <p:spPr>
          <a:xfrm>
            <a:off x="8229600" y="6336065"/>
            <a:ext cx="736099" cy="369332"/>
          </a:xfrm>
          <a:prstGeom prst="rect">
            <a:avLst/>
          </a:prstGeom>
          <a:noFill/>
        </p:spPr>
        <p:txBody>
          <a:bodyPr wrap="none" rtlCol="0">
            <a:spAutoFit/>
          </a:bodyPr>
          <a:lstStyle/>
          <a:p>
            <a:r>
              <a:rPr lang="en-US" dirty="0"/>
              <a:t>[SPJ]</a:t>
            </a:r>
          </a:p>
        </p:txBody>
      </p:sp>
      <p:sp>
        <p:nvSpPr>
          <p:cNvPr id="6" name="Speech Bubble: Rectangle with Corners Rounded 5">
            <a:extLst>
              <a:ext uri="{FF2B5EF4-FFF2-40B4-BE49-F238E27FC236}">
                <a16:creationId xmlns:a16="http://schemas.microsoft.com/office/drawing/2014/main" id="{DB62659B-05AB-44DE-97B3-659D84A0D684}"/>
              </a:ext>
            </a:extLst>
          </p:cNvPr>
          <p:cNvSpPr/>
          <p:nvPr/>
        </p:nvSpPr>
        <p:spPr bwMode="auto">
          <a:xfrm>
            <a:off x="231113" y="5717512"/>
            <a:ext cx="8608087" cy="1040004"/>
          </a:xfrm>
          <a:prstGeom prst="wedgeRoundRectCallout">
            <a:avLst>
              <a:gd name="adj1" fmla="val -3621"/>
              <a:gd name="adj2" fmla="val -72885"/>
              <a:gd name="adj3" fmla="val 16667"/>
            </a:avLst>
          </a:prstGeom>
          <a:solidFill>
            <a:schemeClr val="bg1"/>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i="0" u="none" strike="noStrike" cap="none" normalizeH="0" baseline="0" dirty="0">
                <a:ln>
                  <a:noFill/>
                </a:ln>
                <a:solidFill>
                  <a:srgbClr val="C00000"/>
                </a:solidFill>
                <a:effectLst/>
                <a:latin typeface="Arial" charset="0"/>
              </a:rPr>
              <a:t>Well, maybe . . .</a:t>
            </a:r>
          </a:p>
          <a:p>
            <a:pPr marL="171450" marR="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600" dirty="0">
                <a:solidFill>
                  <a:srgbClr val="C00000"/>
                </a:solidFill>
                <a:latin typeface="Arial" charset="0"/>
              </a:rPr>
              <a:t>If you can do it, great!</a:t>
            </a:r>
          </a:p>
          <a:p>
            <a:pPr marL="171450" marR="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600" dirty="0">
                <a:solidFill>
                  <a:srgbClr val="C00000"/>
                </a:solidFill>
                <a:latin typeface="Arial" charset="0"/>
              </a:rPr>
              <a:t>Sometimes just too awkward, or not natural for the introduction to refer to some section(s)</a:t>
            </a:r>
          </a:p>
          <a:p>
            <a:pPr marR="0" algn="l" defTabSz="914400" rtl="0" eaLnBrk="0" fontAlgn="base" latinLnBrk="0" hangingPunct="0">
              <a:lnSpc>
                <a:spcPct val="100000"/>
              </a:lnSpc>
              <a:spcBef>
                <a:spcPct val="0"/>
              </a:spcBef>
              <a:spcAft>
                <a:spcPct val="0"/>
              </a:spcAft>
              <a:buClrTx/>
              <a:buSzTx/>
              <a:tabLst/>
            </a:pPr>
            <a:r>
              <a:rPr kumimoji="0" lang="en-US" sz="1600" i="0" u="none" strike="noStrike" cap="none" normalizeH="0" baseline="0" dirty="0">
                <a:ln>
                  <a:noFill/>
                </a:ln>
                <a:solidFill>
                  <a:srgbClr val="C00000"/>
                </a:solidFill>
                <a:effectLst/>
                <a:latin typeface="Arial" charset="0"/>
              </a:rPr>
              <a:t>I probably include such a paragraph more often than not</a:t>
            </a:r>
          </a:p>
        </p:txBody>
      </p:sp>
    </p:spTree>
    <p:extLst>
      <p:ext uri="{BB962C8B-B14F-4D97-AF65-F5344CB8AC3E}">
        <p14:creationId xmlns:p14="http://schemas.microsoft.com/office/powerpoint/2010/main" val="257646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9956A7E-161D-4DC1-B6AF-FBEF91332EC1}"/>
              </a:ext>
            </a:extLst>
          </p:cNvPr>
          <p:cNvSpPr>
            <a:spLocks noGrp="1"/>
          </p:cNvSpPr>
          <p:nvPr>
            <p:ph type="sldNum" sz="quarter" idx="12"/>
          </p:nvPr>
        </p:nvSpPr>
        <p:spPr/>
        <p:txBody>
          <a:bodyPr/>
          <a:lstStyle/>
          <a:p>
            <a:fld id="{60AD1266-7CE3-2146-B859-359ABF1E0203}" type="slidenum">
              <a:rPr lang="en-US" smtClean="0"/>
              <a:t>25</a:t>
            </a:fld>
            <a:endParaRPr lang="en-US"/>
          </a:p>
        </p:txBody>
      </p:sp>
      <p:pic>
        <p:nvPicPr>
          <p:cNvPr id="4" name="Picture 3">
            <a:extLst>
              <a:ext uri="{FF2B5EF4-FFF2-40B4-BE49-F238E27FC236}">
                <a16:creationId xmlns:a16="http://schemas.microsoft.com/office/drawing/2014/main" id="{46F84919-BEB2-4D11-AC54-EDFED2071946}"/>
              </a:ext>
            </a:extLst>
          </p:cNvPr>
          <p:cNvPicPr>
            <a:picLocks noChangeAspect="1"/>
          </p:cNvPicPr>
          <p:nvPr/>
        </p:nvPicPr>
        <p:blipFill>
          <a:blip r:embed="rId2"/>
          <a:stretch>
            <a:fillRect/>
          </a:stretch>
        </p:blipFill>
        <p:spPr>
          <a:xfrm>
            <a:off x="136259" y="0"/>
            <a:ext cx="8871482" cy="6858000"/>
          </a:xfrm>
          <a:prstGeom prst="rect">
            <a:avLst/>
          </a:prstGeom>
        </p:spPr>
      </p:pic>
      <p:sp>
        <p:nvSpPr>
          <p:cNvPr id="5" name="TextBox 4">
            <a:extLst>
              <a:ext uri="{FF2B5EF4-FFF2-40B4-BE49-F238E27FC236}">
                <a16:creationId xmlns:a16="http://schemas.microsoft.com/office/drawing/2014/main" id="{5BCE3FC0-22AF-4011-B48D-B1F45753F3AB}"/>
              </a:ext>
            </a:extLst>
          </p:cNvPr>
          <p:cNvSpPr txBox="1"/>
          <p:nvPr/>
        </p:nvSpPr>
        <p:spPr>
          <a:xfrm>
            <a:off x="8229600" y="6336065"/>
            <a:ext cx="736099" cy="369332"/>
          </a:xfrm>
          <a:prstGeom prst="rect">
            <a:avLst/>
          </a:prstGeom>
          <a:noFill/>
        </p:spPr>
        <p:txBody>
          <a:bodyPr wrap="none" rtlCol="0">
            <a:spAutoFit/>
          </a:bodyPr>
          <a:lstStyle/>
          <a:p>
            <a:r>
              <a:rPr lang="en-US" dirty="0"/>
              <a:t>[SPJ]</a:t>
            </a:r>
          </a:p>
        </p:txBody>
      </p:sp>
    </p:spTree>
    <p:extLst>
      <p:ext uri="{BB962C8B-B14F-4D97-AF65-F5344CB8AC3E}">
        <p14:creationId xmlns:p14="http://schemas.microsoft.com/office/powerpoint/2010/main" val="1733474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9956A7E-161D-4DC1-B6AF-FBEF91332EC1}"/>
              </a:ext>
            </a:extLst>
          </p:cNvPr>
          <p:cNvSpPr>
            <a:spLocks noGrp="1"/>
          </p:cNvSpPr>
          <p:nvPr>
            <p:ph type="sldNum" sz="quarter" idx="12"/>
          </p:nvPr>
        </p:nvSpPr>
        <p:spPr/>
        <p:txBody>
          <a:bodyPr/>
          <a:lstStyle/>
          <a:p>
            <a:fld id="{60AD1266-7CE3-2146-B859-359ABF1E0203}" type="slidenum">
              <a:rPr lang="en-US" smtClean="0"/>
              <a:t>26</a:t>
            </a:fld>
            <a:endParaRPr lang="en-US"/>
          </a:p>
        </p:txBody>
      </p:sp>
      <p:pic>
        <p:nvPicPr>
          <p:cNvPr id="4" name="Picture 3">
            <a:extLst>
              <a:ext uri="{FF2B5EF4-FFF2-40B4-BE49-F238E27FC236}">
                <a16:creationId xmlns:a16="http://schemas.microsoft.com/office/drawing/2014/main" id="{E0FF60DB-46DD-4205-AFB6-00A983D67796}"/>
              </a:ext>
            </a:extLst>
          </p:cNvPr>
          <p:cNvPicPr>
            <a:picLocks noChangeAspect="1"/>
          </p:cNvPicPr>
          <p:nvPr/>
        </p:nvPicPr>
        <p:blipFill>
          <a:blip r:embed="rId2"/>
          <a:stretch>
            <a:fillRect/>
          </a:stretch>
        </p:blipFill>
        <p:spPr>
          <a:xfrm>
            <a:off x="132881" y="0"/>
            <a:ext cx="8878238" cy="6858000"/>
          </a:xfrm>
          <a:prstGeom prst="rect">
            <a:avLst/>
          </a:prstGeom>
        </p:spPr>
      </p:pic>
      <p:sp>
        <p:nvSpPr>
          <p:cNvPr id="5" name="Speech Bubble: Rectangle with Corners Rounded 4">
            <a:extLst>
              <a:ext uri="{FF2B5EF4-FFF2-40B4-BE49-F238E27FC236}">
                <a16:creationId xmlns:a16="http://schemas.microsoft.com/office/drawing/2014/main" id="{15EE778E-056A-469D-BD92-84F708DDBBCC}"/>
              </a:ext>
            </a:extLst>
          </p:cNvPr>
          <p:cNvSpPr/>
          <p:nvPr/>
        </p:nvSpPr>
        <p:spPr bwMode="auto">
          <a:xfrm>
            <a:off x="132881" y="2340780"/>
            <a:ext cx="8706319" cy="1589771"/>
          </a:xfrm>
          <a:prstGeom prst="wedgeRoundRectCallout">
            <a:avLst>
              <a:gd name="adj1" fmla="val -3773"/>
              <a:gd name="adj2" fmla="val 82009"/>
              <a:gd name="adj3" fmla="val 16667"/>
            </a:avLst>
          </a:prstGeom>
          <a:solidFill>
            <a:schemeClr val="bg1"/>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600" dirty="0">
                <a:solidFill>
                  <a:srgbClr val="C00000"/>
                </a:solidFill>
                <a:latin typeface="Arial" charset="0"/>
              </a:rPr>
              <a:t>Often the no-related-work approach is the right one, but . . .</a:t>
            </a:r>
            <a:endParaRPr kumimoji="0" lang="en-US" sz="1600" i="0" u="none" strike="noStrike" cap="none" normalizeH="0" baseline="0" dirty="0">
              <a:ln>
                <a:noFill/>
              </a:ln>
              <a:solidFill>
                <a:srgbClr val="C00000"/>
              </a:solidFill>
              <a:effectLst/>
              <a:latin typeface="Arial" charset="0"/>
            </a:endParaRPr>
          </a:p>
          <a:p>
            <a:pPr marL="171450" marR="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600" dirty="0">
                <a:solidFill>
                  <a:srgbClr val="C00000"/>
                </a:solidFill>
                <a:latin typeface="Arial" charset="0"/>
              </a:rPr>
              <a:t>Sometimes it is better to discuss the 1-3 most important pieces of related work</a:t>
            </a:r>
          </a:p>
          <a:p>
            <a:pPr marL="171450" marR="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600" dirty="0">
                <a:solidFill>
                  <a:srgbClr val="C00000"/>
                </a:solidFill>
                <a:latin typeface="Arial" charset="0"/>
              </a:rPr>
              <a:t>The best way to introduce your idea might be to contrast it with some well-known concept</a:t>
            </a:r>
          </a:p>
          <a:p>
            <a:pPr marL="171450" marR="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600" dirty="0">
                <a:solidFill>
                  <a:srgbClr val="C00000"/>
                </a:solidFill>
                <a:latin typeface="Arial" charset="0"/>
              </a:rPr>
              <a:t>Sometimes you need to make sure that the reader understands some essential background on which your work depends</a:t>
            </a:r>
          </a:p>
          <a:p>
            <a:pPr marL="171450" marR="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600" i="0" u="none" strike="noStrike" cap="none" normalizeH="0" baseline="0" dirty="0">
                <a:ln>
                  <a:noFill/>
                </a:ln>
                <a:solidFill>
                  <a:srgbClr val="C00000"/>
                </a:solidFill>
                <a:effectLst/>
                <a:latin typeface="Arial" charset="0"/>
              </a:rPr>
              <a:t>Want to </a:t>
            </a:r>
            <a:r>
              <a:rPr lang="en-US" sz="1600" dirty="0">
                <a:solidFill>
                  <a:srgbClr val="C00000"/>
                </a:solidFill>
                <a:latin typeface="Arial" charset="0"/>
              </a:rPr>
              <a:t>ensure that </a:t>
            </a:r>
            <a:r>
              <a:rPr kumimoji="0" lang="en-US" sz="1600" i="0" u="none" strike="noStrike" cap="none" normalizeH="0" baseline="0" dirty="0">
                <a:ln>
                  <a:noFill/>
                </a:ln>
                <a:solidFill>
                  <a:srgbClr val="C00000"/>
                </a:solidFill>
                <a:effectLst/>
                <a:latin typeface="Arial" charset="0"/>
              </a:rPr>
              <a:t>the reviewer does not dismiss your idea as “It’s just the same as XXX.”</a:t>
            </a:r>
          </a:p>
        </p:txBody>
      </p:sp>
      <p:sp>
        <p:nvSpPr>
          <p:cNvPr id="6" name="TextBox 5">
            <a:extLst>
              <a:ext uri="{FF2B5EF4-FFF2-40B4-BE49-F238E27FC236}">
                <a16:creationId xmlns:a16="http://schemas.microsoft.com/office/drawing/2014/main" id="{C9A1735E-5511-4A79-88A5-19D26D851B80}"/>
              </a:ext>
            </a:extLst>
          </p:cNvPr>
          <p:cNvSpPr txBox="1"/>
          <p:nvPr/>
        </p:nvSpPr>
        <p:spPr>
          <a:xfrm>
            <a:off x="8229600" y="6336065"/>
            <a:ext cx="736099" cy="369332"/>
          </a:xfrm>
          <a:prstGeom prst="rect">
            <a:avLst/>
          </a:prstGeom>
          <a:noFill/>
        </p:spPr>
        <p:txBody>
          <a:bodyPr wrap="none" rtlCol="0">
            <a:spAutoFit/>
          </a:bodyPr>
          <a:lstStyle/>
          <a:p>
            <a:r>
              <a:rPr lang="en-US" dirty="0"/>
              <a:t>[SPJ]</a:t>
            </a:r>
          </a:p>
        </p:txBody>
      </p:sp>
    </p:spTree>
    <p:extLst>
      <p:ext uri="{BB962C8B-B14F-4D97-AF65-F5344CB8AC3E}">
        <p14:creationId xmlns:p14="http://schemas.microsoft.com/office/powerpoint/2010/main" val="63678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FB089-7018-474A-B7D3-4D8A18AC1F59}"/>
              </a:ext>
            </a:extLst>
          </p:cNvPr>
          <p:cNvSpPr>
            <a:spLocks noGrp="1"/>
          </p:cNvSpPr>
          <p:nvPr>
            <p:ph type="title"/>
          </p:nvPr>
        </p:nvSpPr>
        <p:spPr/>
        <p:txBody>
          <a:bodyPr/>
          <a:lstStyle/>
          <a:p>
            <a:r>
              <a:rPr lang="en-US" dirty="0"/>
              <a:t>DD critique of SPJ</a:t>
            </a:r>
          </a:p>
        </p:txBody>
      </p:sp>
      <p:sp>
        <p:nvSpPr>
          <p:cNvPr id="3" name="Content Placeholder 2">
            <a:extLst>
              <a:ext uri="{FF2B5EF4-FFF2-40B4-BE49-F238E27FC236}">
                <a16:creationId xmlns:a16="http://schemas.microsoft.com/office/drawing/2014/main" id="{70E0547C-58D4-4553-8CE7-178585E3C068}"/>
              </a:ext>
            </a:extLst>
          </p:cNvPr>
          <p:cNvSpPr>
            <a:spLocks noGrp="1"/>
          </p:cNvSpPr>
          <p:nvPr>
            <p:ph idx="1"/>
          </p:nvPr>
        </p:nvSpPr>
        <p:spPr>
          <a:xfrm>
            <a:off x="246808" y="1295400"/>
            <a:ext cx="8686800" cy="4830763"/>
          </a:xfrm>
          <a:ln>
            <a:noFill/>
          </a:ln>
        </p:spPr>
        <p:txBody>
          <a:bodyPr/>
          <a:lstStyle/>
          <a:p>
            <a:pPr marL="58737" indent="0">
              <a:buNone/>
            </a:pPr>
            <a:r>
              <a:rPr lang="en-US" dirty="0"/>
              <a:t>SPJ’s approach to the Introduction eliminates context</a:t>
            </a:r>
          </a:p>
          <a:p>
            <a:r>
              <a:rPr lang="en-US" dirty="0"/>
              <a:t>Start with a concrete example, e.g. “Consider this Haskell code…”</a:t>
            </a:r>
          </a:p>
          <a:p>
            <a:r>
              <a:rPr lang="en-US" dirty="0"/>
              <a:t>If this works, it can be effective, but I find it often doesn’t work</a:t>
            </a:r>
          </a:p>
          <a:p>
            <a:r>
              <a:rPr lang="en-US" dirty="0"/>
              <a:t>It assumes reader already knows context</a:t>
            </a:r>
          </a:p>
        </p:txBody>
      </p:sp>
      <p:sp>
        <p:nvSpPr>
          <p:cNvPr id="4" name="Slide Number Placeholder 3">
            <a:extLst>
              <a:ext uri="{FF2B5EF4-FFF2-40B4-BE49-F238E27FC236}">
                <a16:creationId xmlns:a16="http://schemas.microsoft.com/office/drawing/2014/main" id="{BCB1FEE8-76AC-4ECC-8ACE-961CD93FD43D}"/>
              </a:ext>
            </a:extLst>
          </p:cNvPr>
          <p:cNvSpPr>
            <a:spLocks noGrp="1"/>
          </p:cNvSpPr>
          <p:nvPr>
            <p:ph type="sldNum" sz="quarter" idx="12"/>
          </p:nvPr>
        </p:nvSpPr>
        <p:spPr/>
        <p:txBody>
          <a:bodyPr/>
          <a:lstStyle/>
          <a:p>
            <a:fld id="{60AD1266-7CE3-2146-B859-359ABF1E0203}" type="slidenum">
              <a:rPr lang="en-US" smtClean="0"/>
              <a:t>27</a:t>
            </a:fld>
            <a:endParaRPr lang="en-US"/>
          </a:p>
        </p:txBody>
      </p:sp>
    </p:spTree>
    <p:extLst>
      <p:ext uri="{BB962C8B-B14F-4D97-AF65-F5344CB8AC3E}">
        <p14:creationId xmlns:p14="http://schemas.microsoft.com/office/powerpoint/2010/main" val="29255590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49F81-E2C7-4C03-BB41-D484EFD250CE}"/>
              </a:ext>
            </a:extLst>
          </p:cNvPr>
          <p:cNvSpPr>
            <a:spLocks noGrp="1"/>
          </p:cNvSpPr>
          <p:nvPr>
            <p:ph type="title"/>
          </p:nvPr>
        </p:nvSpPr>
        <p:spPr/>
        <p:txBody>
          <a:bodyPr/>
          <a:lstStyle/>
          <a:p>
            <a:r>
              <a:rPr lang="en-US" dirty="0"/>
              <a:t>The CGI Model for an Abstract/Intro [DD]</a:t>
            </a:r>
          </a:p>
        </p:txBody>
      </p:sp>
      <p:sp>
        <p:nvSpPr>
          <p:cNvPr id="3" name="Content Placeholder 2">
            <a:extLst>
              <a:ext uri="{FF2B5EF4-FFF2-40B4-BE49-F238E27FC236}">
                <a16:creationId xmlns:a16="http://schemas.microsoft.com/office/drawing/2014/main" id="{2E98E06E-B95B-40E2-A6DE-3E89C2DCD439}"/>
              </a:ext>
            </a:extLst>
          </p:cNvPr>
          <p:cNvSpPr>
            <a:spLocks noGrp="1"/>
          </p:cNvSpPr>
          <p:nvPr>
            <p:ph idx="1"/>
          </p:nvPr>
        </p:nvSpPr>
        <p:spPr>
          <a:ln>
            <a:noFill/>
          </a:ln>
        </p:spPr>
        <p:txBody>
          <a:bodyPr>
            <a:normAutofit fontScale="92500" lnSpcReduction="10000"/>
          </a:bodyPr>
          <a:lstStyle/>
          <a:p>
            <a:r>
              <a:rPr lang="en-US" dirty="0">
                <a:solidFill>
                  <a:srgbClr val="C00000"/>
                </a:solidFill>
              </a:rPr>
              <a:t>C</a:t>
            </a:r>
            <a:r>
              <a:rPr lang="en-US" dirty="0"/>
              <a:t>ontext</a:t>
            </a:r>
          </a:p>
          <a:p>
            <a:pPr lvl="1"/>
            <a:r>
              <a:rPr lang="en-US" dirty="0"/>
              <a:t>Set the stage, motivate the general topic</a:t>
            </a:r>
          </a:p>
          <a:p>
            <a:r>
              <a:rPr lang="en-US" dirty="0">
                <a:solidFill>
                  <a:srgbClr val="C00000"/>
                </a:solidFill>
              </a:rPr>
              <a:t>G</a:t>
            </a:r>
            <a:r>
              <a:rPr lang="en-US" dirty="0"/>
              <a:t>ap</a:t>
            </a:r>
          </a:p>
          <a:p>
            <a:pPr lvl="1"/>
            <a:r>
              <a:rPr lang="en-US" dirty="0"/>
              <a:t>Explain your specific problem and why existing work does not adequately solve it</a:t>
            </a:r>
          </a:p>
          <a:p>
            <a:r>
              <a:rPr lang="en-US" dirty="0">
                <a:solidFill>
                  <a:srgbClr val="C00000"/>
                </a:solidFill>
              </a:rPr>
              <a:t>I</a:t>
            </a:r>
            <a:r>
              <a:rPr lang="en-US" dirty="0"/>
              <a:t>nnovation</a:t>
            </a:r>
          </a:p>
          <a:p>
            <a:pPr lvl="1"/>
            <a:r>
              <a:rPr lang="en-US" dirty="0"/>
              <a:t>State what you’ve done that is new, and explain how it helps fill the gap</a:t>
            </a:r>
          </a:p>
          <a:p>
            <a:pPr lvl="1"/>
            <a:endParaRPr lang="en-US" dirty="0"/>
          </a:p>
          <a:p>
            <a:pPr lvl="1"/>
            <a:endParaRPr lang="en-US" dirty="0"/>
          </a:p>
          <a:p>
            <a:r>
              <a:rPr lang="en-US" dirty="0"/>
              <a:t>Introduction</a:t>
            </a:r>
          </a:p>
          <a:p>
            <a:pPr lvl="1"/>
            <a:r>
              <a:rPr lang="en-US" dirty="0"/>
              <a:t>An expanded version of the abstract, still using CGI</a:t>
            </a:r>
          </a:p>
          <a:p>
            <a:pPr marL="0" indent="0">
              <a:buNone/>
            </a:pPr>
            <a:endParaRPr lang="en-US" dirty="0"/>
          </a:p>
        </p:txBody>
      </p:sp>
      <p:sp>
        <p:nvSpPr>
          <p:cNvPr id="4" name="Slide Number Placeholder 3">
            <a:extLst>
              <a:ext uri="{FF2B5EF4-FFF2-40B4-BE49-F238E27FC236}">
                <a16:creationId xmlns:a16="http://schemas.microsoft.com/office/drawing/2014/main" id="{32BD07FC-5B24-4BE9-BC87-8DDDCD7B3316}"/>
              </a:ext>
            </a:extLst>
          </p:cNvPr>
          <p:cNvSpPr>
            <a:spLocks noGrp="1"/>
          </p:cNvSpPr>
          <p:nvPr>
            <p:ph type="sldNum" sz="quarter" idx="12"/>
          </p:nvPr>
        </p:nvSpPr>
        <p:spPr/>
        <p:txBody>
          <a:bodyPr/>
          <a:lstStyle/>
          <a:p>
            <a:fld id="{60AD1266-7CE3-2146-B859-359ABF1E0203}" type="slidenum">
              <a:rPr lang="en-US" smtClean="0"/>
              <a:t>28</a:t>
            </a:fld>
            <a:endParaRPr lang="en-US"/>
          </a:p>
        </p:txBody>
      </p:sp>
      <p:sp>
        <p:nvSpPr>
          <p:cNvPr id="6" name="TextBox 5">
            <a:extLst>
              <a:ext uri="{FF2B5EF4-FFF2-40B4-BE49-F238E27FC236}">
                <a16:creationId xmlns:a16="http://schemas.microsoft.com/office/drawing/2014/main" id="{9762349A-F181-44E9-AA4A-3716F67CFCD4}"/>
              </a:ext>
            </a:extLst>
          </p:cNvPr>
          <p:cNvSpPr txBox="1"/>
          <p:nvPr/>
        </p:nvSpPr>
        <p:spPr>
          <a:xfrm>
            <a:off x="2433363" y="52899"/>
            <a:ext cx="6460423" cy="1693403"/>
          </a:xfrm>
          <a:prstGeom prst="rect">
            <a:avLst/>
          </a:prstGeom>
          <a:solidFill>
            <a:schemeClr val="bg1"/>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defPPr>
              <a:defRPr lang="en-US"/>
            </a:defPPr>
            <a:lvl1pPr marR="0" indent="0" defTabSz="914400" eaLnBrk="0" fontAlgn="base" hangingPunct="0">
              <a:lnSpc>
                <a:spcPct val="100000"/>
              </a:lnSpc>
              <a:spcBef>
                <a:spcPct val="0"/>
              </a:spcBef>
              <a:spcAft>
                <a:spcPct val="0"/>
              </a:spcAft>
              <a:buClrTx/>
              <a:buSzTx/>
              <a:buFontTx/>
              <a:buNone/>
              <a:tabLst/>
              <a:defRPr kumimoji="0" sz="2400" i="0" u="none" strike="noStrike" cap="none" normalizeH="0" baseline="0">
                <a:ln>
                  <a:noFill/>
                </a:ln>
                <a:solidFill>
                  <a:srgbClr val="C00000"/>
                </a:solidFill>
                <a:effectLst/>
                <a:latin typeface="Arial" charset="0"/>
              </a:defRPr>
            </a:lvl1pPr>
          </a:lstStyle>
          <a:p>
            <a:r>
              <a:rPr lang="en-US" dirty="0"/>
              <a:t>S</a:t>
            </a:r>
            <a:r>
              <a:rPr lang="en-US" dirty="0">
                <a:solidFill>
                  <a:schemeClr val="tx1"/>
                </a:solidFill>
              </a:rPr>
              <a:t>ignificance</a:t>
            </a:r>
          </a:p>
          <a:p>
            <a:pPr marL="342900" indent="-342900">
              <a:buFont typeface="Wingdings" panose="05000000000000000000" pitchFamily="2" charset="2"/>
              <a:buChar char="§"/>
            </a:pPr>
            <a:r>
              <a:rPr lang="en-US" dirty="0">
                <a:solidFill>
                  <a:schemeClr val="tx1"/>
                </a:solidFill>
              </a:rPr>
              <a:t>Why is the work important?</a:t>
            </a:r>
          </a:p>
          <a:p>
            <a:pPr marL="342900" indent="-342900">
              <a:buFont typeface="Wingdings" panose="05000000000000000000" pitchFamily="2" charset="2"/>
              <a:buChar char="§"/>
            </a:pPr>
            <a:r>
              <a:rPr lang="en-US" dirty="0">
                <a:solidFill>
                  <a:schemeClr val="tx1"/>
                </a:solidFill>
              </a:rPr>
              <a:t>Might be part of C, G, or I, or entirely separate</a:t>
            </a:r>
          </a:p>
        </p:txBody>
      </p:sp>
    </p:spTree>
    <p:extLst>
      <p:ext uri="{BB962C8B-B14F-4D97-AF65-F5344CB8AC3E}">
        <p14:creationId xmlns:p14="http://schemas.microsoft.com/office/powerpoint/2010/main" val="78598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B6498-62D8-4C49-B021-E3CFE7452379}"/>
              </a:ext>
            </a:extLst>
          </p:cNvPr>
          <p:cNvSpPr>
            <a:spLocks noGrp="1"/>
          </p:cNvSpPr>
          <p:nvPr>
            <p:ph type="title"/>
          </p:nvPr>
        </p:nvSpPr>
        <p:spPr/>
        <p:txBody>
          <a:bodyPr/>
          <a:lstStyle/>
          <a:p>
            <a:r>
              <a:rPr lang="en-US" dirty="0"/>
              <a:t>Abstract [Kent Beck via SPJ]</a:t>
            </a:r>
          </a:p>
        </p:txBody>
      </p:sp>
      <p:sp>
        <p:nvSpPr>
          <p:cNvPr id="3" name="Content Placeholder 2">
            <a:extLst>
              <a:ext uri="{FF2B5EF4-FFF2-40B4-BE49-F238E27FC236}">
                <a16:creationId xmlns:a16="http://schemas.microsoft.com/office/drawing/2014/main" id="{A4D91718-FC36-4FFD-AE9D-9B868321F2A4}"/>
              </a:ext>
            </a:extLst>
          </p:cNvPr>
          <p:cNvSpPr>
            <a:spLocks noGrp="1"/>
          </p:cNvSpPr>
          <p:nvPr>
            <p:ph idx="1"/>
          </p:nvPr>
        </p:nvSpPr>
        <p:spPr>
          <a:xfrm>
            <a:off x="101152" y="1554640"/>
            <a:ext cx="5603734" cy="2332866"/>
          </a:xfrm>
          <a:noFill/>
          <a:ln>
            <a:noFill/>
          </a:ln>
        </p:spPr>
        <p:txBody>
          <a:bodyPr>
            <a:normAutofit fontScale="92500"/>
          </a:bodyPr>
          <a:lstStyle/>
          <a:p>
            <a:pPr marL="0" indent="0">
              <a:buNone/>
            </a:pPr>
            <a:r>
              <a:rPr lang="en-US" sz="2400" dirty="0"/>
              <a:t>Four sentences</a:t>
            </a:r>
          </a:p>
          <a:p>
            <a:pPr marL="457200" indent="-457200">
              <a:buFont typeface="+mj-lt"/>
              <a:buAutoNum type="arabicPeriod"/>
            </a:pPr>
            <a:r>
              <a:rPr lang="en-US" sz="2400" dirty="0"/>
              <a:t>State the problem (</a:t>
            </a:r>
            <a:r>
              <a:rPr lang="en-US" sz="2400" dirty="0">
                <a:solidFill>
                  <a:srgbClr val="C00000"/>
                </a:solidFill>
              </a:rPr>
              <a:t>C</a:t>
            </a:r>
            <a:r>
              <a:rPr lang="en-US" sz="2400" dirty="0"/>
              <a:t>)</a:t>
            </a:r>
          </a:p>
          <a:p>
            <a:pPr marL="457200" indent="-457200">
              <a:buFont typeface="+mj-lt"/>
              <a:buAutoNum type="arabicPeriod"/>
            </a:pPr>
            <a:r>
              <a:rPr lang="en-US" sz="2400" dirty="0"/>
              <a:t>Say why it’s an interesting problem (</a:t>
            </a:r>
            <a:r>
              <a:rPr lang="en-US" sz="2400" dirty="0">
                <a:solidFill>
                  <a:srgbClr val="C00000"/>
                </a:solidFill>
              </a:rPr>
              <a:t>G</a:t>
            </a:r>
            <a:r>
              <a:rPr lang="en-US" sz="2400" dirty="0"/>
              <a:t>)</a:t>
            </a:r>
          </a:p>
          <a:p>
            <a:pPr marL="457200" indent="-457200">
              <a:buFont typeface="+mj-lt"/>
              <a:buAutoNum type="arabicPeriod"/>
            </a:pPr>
            <a:r>
              <a:rPr lang="en-US" sz="2400" dirty="0"/>
              <a:t>Say what your solution achieves (</a:t>
            </a:r>
            <a:r>
              <a:rPr lang="en-US" sz="2400" dirty="0">
                <a:solidFill>
                  <a:srgbClr val="C00000"/>
                </a:solidFill>
              </a:rPr>
              <a:t>I</a:t>
            </a:r>
            <a:r>
              <a:rPr lang="en-US" sz="2400" dirty="0"/>
              <a:t>)</a:t>
            </a:r>
          </a:p>
          <a:p>
            <a:pPr marL="457200" indent="-457200">
              <a:buFont typeface="+mj-lt"/>
              <a:buAutoNum type="arabicPeriod"/>
            </a:pPr>
            <a:r>
              <a:rPr lang="en-US" sz="2400" dirty="0"/>
              <a:t>Say what follows from your solution (</a:t>
            </a:r>
            <a:r>
              <a:rPr lang="en-US" sz="2400" dirty="0">
                <a:solidFill>
                  <a:srgbClr val="C00000"/>
                </a:solidFill>
              </a:rPr>
              <a:t>S</a:t>
            </a:r>
            <a:r>
              <a:rPr lang="en-US" sz="2400" dirty="0"/>
              <a:t>)</a:t>
            </a:r>
          </a:p>
        </p:txBody>
      </p:sp>
      <p:sp>
        <p:nvSpPr>
          <p:cNvPr id="4" name="Slide Number Placeholder 3">
            <a:extLst>
              <a:ext uri="{FF2B5EF4-FFF2-40B4-BE49-F238E27FC236}">
                <a16:creationId xmlns:a16="http://schemas.microsoft.com/office/drawing/2014/main" id="{18D6305A-14E7-41F6-BC3F-F117190CA760}"/>
              </a:ext>
            </a:extLst>
          </p:cNvPr>
          <p:cNvSpPr>
            <a:spLocks noGrp="1"/>
          </p:cNvSpPr>
          <p:nvPr>
            <p:ph type="sldNum" sz="quarter" idx="12"/>
          </p:nvPr>
        </p:nvSpPr>
        <p:spPr/>
        <p:txBody>
          <a:bodyPr/>
          <a:lstStyle/>
          <a:p>
            <a:fld id="{60AD1266-7CE3-2146-B859-359ABF1E0203}" type="slidenum">
              <a:rPr lang="en-US" smtClean="0"/>
              <a:t>29</a:t>
            </a:fld>
            <a:endParaRPr lang="en-US"/>
          </a:p>
        </p:txBody>
      </p:sp>
      <p:pic>
        <p:nvPicPr>
          <p:cNvPr id="6" name="Picture 5">
            <a:extLst>
              <a:ext uri="{FF2B5EF4-FFF2-40B4-BE49-F238E27FC236}">
                <a16:creationId xmlns:a16="http://schemas.microsoft.com/office/drawing/2014/main" id="{E57712B6-EE5F-4B2C-9A14-8F709FE120AC}"/>
              </a:ext>
            </a:extLst>
          </p:cNvPr>
          <p:cNvPicPr>
            <a:picLocks noChangeAspect="1"/>
          </p:cNvPicPr>
          <p:nvPr/>
        </p:nvPicPr>
        <p:blipFill>
          <a:blip r:embed="rId2"/>
          <a:stretch>
            <a:fillRect/>
          </a:stretch>
        </p:blipFill>
        <p:spPr>
          <a:xfrm>
            <a:off x="5842575" y="1373286"/>
            <a:ext cx="3171825" cy="2695575"/>
          </a:xfrm>
          <a:prstGeom prst="rect">
            <a:avLst/>
          </a:prstGeom>
          <a:ln>
            <a:solidFill>
              <a:schemeClr val="tx1"/>
            </a:solidFill>
          </a:ln>
        </p:spPr>
      </p:pic>
      <p:sp>
        <p:nvSpPr>
          <p:cNvPr id="7" name="Freeform: Shape 6">
            <a:extLst>
              <a:ext uri="{FF2B5EF4-FFF2-40B4-BE49-F238E27FC236}">
                <a16:creationId xmlns:a16="http://schemas.microsoft.com/office/drawing/2014/main" id="{67058540-03C9-48E3-8C95-6644F76DF781}"/>
              </a:ext>
            </a:extLst>
          </p:cNvPr>
          <p:cNvSpPr/>
          <p:nvPr/>
        </p:nvSpPr>
        <p:spPr bwMode="auto">
          <a:xfrm>
            <a:off x="5842449" y="1602223"/>
            <a:ext cx="3139709" cy="776835"/>
          </a:xfrm>
          <a:custGeom>
            <a:avLst/>
            <a:gdLst>
              <a:gd name="connsiteX0" fmla="*/ 24277 w 3155894"/>
              <a:gd name="connsiteY0" fmla="*/ 16184 h 776835"/>
              <a:gd name="connsiteX1" fmla="*/ 24277 w 3155894"/>
              <a:gd name="connsiteY1" fmla="*/ 16184 h 776835"/>
              <a:gd name="connsiteX2" fmla="*/ 16185 w 3155894"/>
              <a:gd name="connsiteY2" fmla="*/ 202301 h 776835"/>
              <a:gd name="connsiteX3" fmla="*/ 0 w 3155894"/>
              <a:gd name="connsiteY3" fmla="*/ 258945 h 776835"/>
              <a:gd name="connsiteX4" fmla="*/ 16185 w 3155894"/>
              <a:gd name="connsiteY4" fmla="*/ 776835 h 776835"/>
              <a:gd name="connsiteX5" fmla="*/ 2241494 w 3155894"/>
              <a:gd name="connsiteY5" fmla="*/ 776835 h 776835"/>
              <a:gd name="connsiteX6" fmla="*/ 2241494 w 3155894"/>
              <a:gd name="connsiteY6" fmla="*/ 776835 h 776835"/>
              <a:gd name="connsiteX7" fmla="*/ 2249586 w 3155894"/>
              <a:gd name="connsiteY7" fmla="*/ 647363 h 776835"/>
              <a:gd name="connsiteX8" fmla="*/ 3155894 w 3155894"/>
              <a:gd name="connsiteY8" fmla="*/ 655455 h 776835"/>
              <a:gd name="connsiteX9" fmla="*/ 3155894 w 3155894"/>
              <a:gd name="connsiteY9" fmla="*/ 0 h 776835"/>
              <a:gd name="connsiteX10" fmla="*/ 24277 w 3155894"/>
              <a:gd name="connsiteY10" fmla="*/ 16184 h 776835"/>
              <a:gd name="connsiteX0" fmla="*/ 24380 w 3155997"/>
              <a:gd name="connsiteY0" fmla="*/ 16184 h 776835"/>
              <a:gd name="connsiteX1" fmla="*/ 24380 w 3155997"/>
              <a:gd name="connsiteY1" fmla="*/ 16184 h 776835"/>
              <a:gd name="connsiteX2" fmla="*/ 103 w 3155997"/>
              <a:gd name="connsiteY2" fmla="*/ 258945 h 776835"/>
              <a:gd name="connsiteX3" fmla="*/ 16288 w 3155997"/>
              <a:gd name="connsiteY3" fmla="*/ 776835 h 776835"/>
              <a:gd name="connsiteX4" fmla="*/ 2241597 w 3155997"/>
              <a:gd name="connsiteY4" fmla="*/ 776835 h 776835"/>
              <a:gd name="connsiteX5" fmla="*/ 2241597 w 3155997"/>
              <a:gd name="connsiteY5" fmla="*/ 776835 h 776835"/>
              <a:gd name="connsiteX6" fmla="*/ 2249689 w 3155997"/>
              <a:gd name="connsiteY6" fmla="*/ 647363 h 776835"/>
              <a:gd name="connsiteX7" fmla="*/ 3155997 w 3155997"/>
              <a:gd name="connsiteY7" fmla="*/ 655455 h 776835"/>
              <a:gd name="connsiteX8" fmla="*/ 3155997 w 3155997"/>
              <a:gd name="connsiteY8" fmla="*/ 0 h 776835"/>
              <a:gd name="connsiteX9" fmla="*/ 24380 w 3155997"/>
              <a:gd name="connsiteY9" fmla="*/ 16184 h 776835"/>
              <a:gd name="connsiteX0" fmla="*/ 24380 w 3155997"/>
              <a:gd name="connsiteY0" fmla="*/ 16184 h 776835"/>
              <a:gd name="connsiteX1" fmla="*/ 24380 w 3155997"/>
              <a:gd name="connsiteY1" fmla="*/ 16184 h 776835"/>
              <a:gd name="connsiteX2" fmla="*/ 103 w 3155997"/>
              <a:gd name="connsiteY2" fmla="*/ 258945 h 776835"/>
              <a:gd name="connsiteX3" fmla="*/ 16288 w 3155997"/>
              <a:gd name="connsiteY3" fmla="*/ 776835 h 776835"/>
              <a:gd name="connsiteX4" fmla="*/ 2241597 w 3155997"/>
              <a:gd name="connsiteY4" fmla="*/ 776835 h 776835"/>
              <a:gd name="connsiteX5" fmla="*/ 2241597 w 3155997"/>
              <a:gd name="connsiteY5" fmla="*/ 776835 h 776835"/>
              <a:gd name="connsiteX6" fmla="*/ 2249689 w 3155997"/>
              <a:gd name="connsiteY6" fmla="*/ 647363 h 776835"/>
              <a:gd name="connsiteX7" fmla="*/ 3155997 w 3155997"/>
              <a:gd name="connsiteY7" fmla="*/ 655455 h 776835"/>
              <a:gd name="connsiteX8" fmla="*/ 3155997 w 3155997"/>
              <a:gd name="connsiteY8" fmla="*/ 0 h 776835"/>
              <a:gd name="connsiteX9" fmla="*/ 24380 w 3155997"/>
              <a:gd name="connsiteY9" fmla="*/ 16184 h 776835"/>
              <a:gd name="connsiteX0" fmla="*/ 170551 w 3302168"/>
              <a:gd name="connsiteY0" fmla="*/ 16184 h 776835"/>
              <a:gd name="connsiteX1" fmla="*/ 170551 w 3302168"/>
              <a:gd name="connsiteY1" fmla="*/ 16184 h 776835"/>
              <a:gd name="connsiteX2" fmla="*/ 162459 w 3302168"/>
              <a:gd name="connsiteY2" fmla="*/ 776835 h 776835"/>
              <a:gd name="connsiteX3" fmla="*/ 2387768 w 3302168"/>
              <a:gd name="connsiteY3" fmla="*/ 776835 h 776835"/>
              <a:gd name="connsiteX4" fmla="*/ 2387768 w 3302168"/>
              <a:gd name="connsiteY4" fmla="*/ 776835 h 776835"/>
              <a:gd name="connsiteX5" fmla="*/ 2395860 w 3302168"/>
              <a:gd name="connsiteY5" fmla="*/ 647363 h 776835"/>
              <a:gd name="connsiteX6" fmla="*/ 3302168 w 3302168"/>
              <a:gd name="connsiteY6" fmla="*/ 655455 h 776835"/>
              <a:gd name="connsiteX7" fmla="*/ 3302168 w 3302168"/>
              <a:gd name="connsiteY7" fmla="*/ 0 h 776835"/>
              <a:gd name="connsiteX8" fmla="*/ 170551 w 3302168"/>
              <a:gd name="connsiteY8" fmla="*/ 16184 h 776835"/>
              <a:gd name="connsiteX0" fmla="*/ 8092 w 3139709"/>
              <a:gd name="connsiteY0" fmla="*/ 16184 h 776835"/>
              <a:gd name="connsiteX1" fmla="*/ 8092 w 3139709"/>
              <a:gd name="connsiteY1" fmla="*/ 16184 h 776835"/>
              <a:gd name="connsiteX2" fmla="*/ 0 w 3139709"/>
              <a:gd name="connsiteY2" fmla="*/ 776835 h 776835"/>
              <a:gd name="connsiteX3" fmla="*/ 2225309 w 3139709"/>
              <a:gd name="connsiteY3" fmla="*/ 776835 h 776835"/>
              <a:gd name="connsiteX4" fmla="*/ 2225309 w 3139709"/>
              <a:gd name="connsiteY4" fmla="*/ 776835 h 776835"/>
              <a:gd name="connsiteX5" fmla="*/ 2233401 w 3139709"/>
              <a:gd name="connsiteY5" fmla="*/ 647363 h 776835"/>
              <a:gd name="connsiteX6" fmla="*/ 3139709 w 3139709"/>
              <a:gd name="connsiteY6" fmla="*/ 655455 h 776835"/>
              <a:gd name="connsiteX7" fmla="*/ 3139709 w 3139709"/>
              <a:gd name="connsiteY7" fmla="*/ 0 h 776835"/>
              <a:gd name="connsiteX8" fmla="*/ 8092 w 3139709"/>
              <a:gd name="connsiteY8" fmla="*/ 16184 h 776835"/>
              <a:gd name="connsiteX0" fmla="*/ 8092 w 3139709"/>
              <a:gd name="connsiteY0" fmla="*/ 16184 h 776835"/>
              <a:gd name="connsiteX1" fmla="*/ 8092 w 3139709"/>
              <a:gd name="connsiteY1" fmla="*/ 16184 h 776835"/>
              <a:gd name="connsiteX2" fmla="*/ 0 w 3139709"/>
              <a:gd name="connsiteY2" fmla="*/ 776835 h 776835"/>
              <a:gd name="connsiteX3" fmla="*/ 2225309 w 3139709"/>
              <a:gd name="connsiteY3" fmla="*/ 776835 h 776835"/>
              <a:gd name="connsiteX4" fmla="*/ 2225309 w 3139709"/>
              <a:gd name="connsiteY4" fmla="*/ 776835 h 776835"/>
              <a:gd name="connsiteX5" fmla="*/ 2216775 w 3139709"/>
              <a:gd name="connsiteY5" fmla="*/ 647363 h 776835"/>
              <a:gd name="connsiteX6" fmla="*/ 3139709 w 3139709"/>
              <a:gd name="connsiteY6" fmla="*/ 655455 h 776835"/>
              <a:gd name="connsiteX7" fmla="*/ 3139709 w 3139709"/>
              <a:gd name="connsiteY7" fmla="*/ 0 h 776835"/>
              <a:gd name="connsiteX8" fmla="*/ 8092 w 3139709"/>
              <a:gd name="connsiteY8" fmla="*/ 16184 h 776835"/>
              <a:gd name="connsiteX0" fmla="*/ 8092 w 3139709"/>
              <a:gd name="connsiteY0" fmla="*/ 16184 h 776835"/>
              <a:gd name="connsiteX1" fmla="*/ 8092 w 3139709"/>
              <a:gd name="connsiteY1" fmla="*/ 16184 h 776835"/>
              <a:gd name="connsiteX2" fmla="*/ 0 w 3139709"/>
              <a:gd name="connsiteY2" fmla="*/ 776835 h 776835"/>
              <a:gd name="connsiteX3" fmla="*/ 2225309 w 3139709"/>
              <a:gd name="connsiteY3" fmla="*/ 776835 h 776835"/>
              <a:gd name="connsiteX4" fmla="*/ 2225309 w 3139709"/>
              <a:gd name="connsiteY4" fmla="*/ 776835 h 776835"/>
              <a:gd name="connsiteX5" fmla="*/ 2234110 w 3139709"/>
              <a:gd name="connsiteY5" fmla="*/ 625694 h 776835"/>
              <a:gd name="connsiteX6" fmla="*/ 3139709 w 3139709"/>
              <a:gd name="connsiteY6" fmla="*/ 655455 h 776835"/>
              <a:gd name="connsiteX7" fmla="*/ 3139709 w 3139709"/>
              <a:gd name="connsiteY7" fmla="*/ 0 h 776835"/>
              <a:gd name="connsiteX8" fmla="*/ 8092 w 3139709"/>
              <a:gd name="connsiteY8" fmla="*/ 16184 h 776835"/>
              <a:gd name="connsiteX0" fmla="*/ 8092 w 3139709"/>
              <a:gd name="connsiteY0" fmla="*/ 16184 h 776835"/>
              <a:gd name="connsiteX1" fmla="*/ 8092 w 3139709"/>
              <a:gd name="connsiteY1" fmla="*/ 16184 h 776835"/>
              <a:gd name="connsiteX2" fmla="*/ 0 w 3139709"/>
              <a:gd name="connsiteY2" fmla="*/ 776835 h 776835"/>
              <a:gd name="connsiteX3" fmla="*/ 2225309 w 3139709"/>
              <a:gd name="connsiteY3" fmla="*/ 776835 h 776835"/>
              <a:gd name="connsiteX4" fmla="*/ 2225309 w 3139709"/>
              <a:gd name="connsiteY4" fmla="*/ 776835 h 776835"/>
              <a:gd name="connsiteX5" fmla="*/ 2234110 w 3139709"/>
              <a:gd name="connsiteY5" fmla="*/ 625694 h 776835"/>
              <a:gd name="connsiteX6" fmla="*/ 3139709 w 3139709"/>
              <a:gd name="connsiteY6" fmla="*/ 625119 h 776835"/>
              <a:gd name="connsiteX7" fmla="*/ 3139709 w 3139709"/>
              <a:gd name="connsiteY7" fmla="*/ 0 h 776835"/>
              <a:gd name="connsiteX8" fmla="*/ 8092 w 3139709"/>
              <a:gd name="connsiteY8" fmla="*/ 16184 h 776835"/>
              <a:gd name="connsiteX0" fmla="*/ 8092 w 3139709"/>
              <a:gd name="connsiteY0" fmla="*/ 16184 h 776835"/>
              <a:gd name="connsiteX1" fmla="*/ 8092 w 3139709"/>
              <a:gd name="connsiteY1" fmla="*/ 16184 h 776835"/>
              <a:gd name="connsiteX2" fmla="*/ 0 w 3139709"/>
              <a:gd name="connsiteY2" fmla="*/ 776835 h 776835"/>
              <a:gd name="connsiteX3" fmla="*/ 2225309 w 3139709"/>
              <a:gd name="connsiteY3" fmla="*/ 776835 h 776835"/>
              <a:gd name="connsiteX4" fmla="*/ 2225309 w 3139709"/>
              <a:gd name="connsiteY4" fmla="*/ 776835 h 776835"/>
              <a:gd name="connsiteX5" fmla="*/ 2225443 w 3139709"/>
              <a:gd name="connsiteY5" fmla="*/ 625694 h 776835"/>
              <a:gd name="connsiteX6" fmla="*/ 3139709 w 3139709"/>
              <a:gd name="connsiteY6" fmla="*/ 625119 h 776835"/>
              <a:gd name="connsiteX7" fmla="*/ 3139709 w 3139709"/>
              <a:gd name="connsiteY7" fmla="*/ 0 h 776835"/>
              <a:gd name="connsiteX8" fmla="*/ 8092 w 3139709"/>
              <a:gd name="connsiteY8" fmla="*/ 16184 h 776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9709" h="776835">
                <a:moveTo>
                  <a:pt x="8092" y="16184"/>
                </a:moveTo>
                <a:lnTo>
                  <a:pt x="8092" y="16184"/>
                </a:lnTo>
                <a:cubicBezTo>
                  <a:pt x="6743" y="142959"/>
                  <a:pt x="4046" y="396509"/>
                  <a:pt x="0" y="776835"/>
                </a:cubicBezTo>
                <a:lnTo>
                  <a:pt x="2225309" y="776835"/>
                </a:lnTo>
                <a:lnTo>
                  <a:pt x="2225309" y="776835"/>
                </a:lnTo>
                <a:cubicBezTo>
                  <a:pt x="2225331" y="751645"/>
                  <a:pt x="2225398" y="676074"/>
                  <a:pt x="2225443" y="625694"/>
                </a:cubicBezTo>
                <a:lnTo>
                  <a:pt x="3139709" y="625119"/>
                </a:lnTo>
                <a:lnTo>
                  <a:pt x="3139709" y="0"/>
                </a:lnTo>
                <a:lnTo>
                  <a:pt x="8092" y="16184"/>
                </a:lnTo>
                <a:close/>
              </a:path>
            </a:pathLst>
          </a:cu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8" name="Freeform: Shape 7">
            <a:extLst>
              <a:ext uri="{FF2B5EF4-FFF2-40B4-BE49-F238E27FC236}">
                <a16:creationId xmlns:a16="http://schemas.microsoft.com/office/drawing/2014/main" id="{A6018A17-F5E4-4708-804E-1F8D68A9E672}"/>
              </a:ext>
            </a:extLst>
          </p:cNvPr>
          <p:cNvSpPr/>
          <p:nvPr/>
        </p:nvSpPr>
        <p:spPr bwMode="auto">
          <a:xfrm>
            <a:off x="5850427" y="2231829"/>
            <a:ext cx="3133228" cy="905733"/>
          </a:xfrm>
          <a:custGeom>
            <a:avLst/>
            <a:gdLst>
              <a:gd name="connsiteX0" fmla="*/ 2218828 w 3133228"/>
              <a:gd name="connsiteY0" fmla="*/ 0 h 910067"/>
              <a:gd name="connsiteX1" fmla="*/ 3133228 w 3133228"/>
              <a:gd name="connsiteY1" fmla="*/ 17335 h 910067"/>
              <a:gd name="connsiteX2" fmla="*/ 3120227 w 3133228"/>
              <a:gd name="connsiteY2" fmla="*/ 910067 h 910067"/>
              <a:gd name="connsiteX3" fmla="*/ 0 w 3133228"/>
              <a:gd name="connsiteY3" fmla="*/ 888398 h 910067"/>
              <a:gd name="connsiteX4" fmla="*/ 4333 w 3133228"/>
              <a:gd name="connsiteY4" fmla="*/ 147344 h 910067"/>
              <a:gd name="connsiteX5" fmla="*/ 2223162 w 3133228"/>
              <a:gd name="connsiteY5" fmla="*/ 147344 h 910067"/>
              <a:gd name="connsiteX6" fmla="*/ 2218828 w 3133228"/>
              <a:gd name="connsiteY6" fmla="*/ 0 h 910067"/>
              <a:gd name="connsiteX0" fmla="*/ 2218828 w 3146229"/>
              <a:gd name="connsiteY0" fmla="*/ 0 h 910067"/>
              <a:gd name="connsiteX1" fmla="*/ 3133228 w 3146229"/>
              <a:gd name="connsiteY1" fmla="*/ 17335 h 910067"/>
              <a:gd name="connsiteX2" fmla="*/ 3146229 w 3146229"/>
              <a:gd name="connsiteY2" fmla="*/ 910067 h 910067"/>
              <a:gd name="connsiteX3" fmla="*/ 0 w 3146229"/>
              <a:gd name="connsiteY3" fmla="*/ 888398 h 910067"/>
              <a:gd name="connsiteX4" fmla="*/ 4333 w 3146229"/>
              <a:gd name="connsiteY4" fmla="*/ 147344 h 910067"/>
              <a:gd name="connsiteX5" fmla="*/ 2223162 w 3146229"/>
              <a:gd name="connsiteY5" fmla="*/ 147344 h 910067"/>
              <a:gd name="connsiteX6" fmla="*/ 2218828 w 3146229"/>
              <a:gd name="connsiteY6" fmla="*/ 0 h 910067"/>
              <a:gd name="connsiteX0" fmla="*/ 2218828 w 3133228"/>
              <a:gd name="connsiteY0" fmla="*/ 0 h 905733"/>
              <a:gd name="connsiteX1" fmla="*/ 3133228 w 3133228"/>
              <a:gd name="connsiteY1" fmla="*/ 17335 h 905733"/>
              <a:gd name="connsiteX2" fmla="*/ 3133228 w 3133228"/>
              <a:gd name="connsiteY2" fmla="*/ 905733 h 905733"/>
              <a:gd name="connsiteX3" fmla="*/ 0 w 3133228"/>
              <a:gd name="connsiteY3" fmla="*/ 888398 h 905733"/>
              <a:gd name="connsiteX4" fmla="*/ 4333 w 3133228"/>
              <a:gd name="connsiteY4" fmla="*/ 147344 h 905733"/>
              <a:gd name="connsiteX5" fmla="*/ 2223162 w 3133228"/>
              <a:gd name="connsiteY5" fmla="*/ 147344 h 905733"/>
              <a:gd name="connsiteX6" fmla="*/ 2218828 w 3133228"/>
              <a:gd name="connsiteY6" fmla="*/ 0 h 905733"/>
              <a:gd name="connsiteX0" fmla="*/ 2218828 w 3133228"/>
              <a:gd name="connsiteY0" fmla="*/ 0 h 905733"/>
              <a:gd name="connsiteX1" fmla="*/ 3133228 w 3133228"/>
              <a:gd name="connsiteY1" fmla="*/ 17335 h 905733"/>
              <a:gd name="connsiteX2" fmla="*/ 3133228 w 3133228"/>
              <a:gd name="connsiteY2" fmla="*/ 905733 h 905733"/>
              <a:gd name="connsiteX3" fmla="*/ 0 w 3133228"/>
              <a:gd name="connsiteY3" fmla="*/ 888398 h 905733"/>
              <a:gd name="connsiteX4" fmla="*/ 4333 w 3133228"/>
              <a:gd name="connsiteY4" fmla="*/ 147344 h 905733"/>
              <a:gd name="connsiteX5" fmla="*/ 2223162 w 3133228"/>
              <a:gd name="connsiteY5" fmla="*/ 147344 h 905733"/>
              <a:gd name="connsiteX6" fmla="*/ 2218828 w 3133228"/>
              <a:gd name="connsiteY6" fmla="*/ 0 h 905733"/>
              <a:gd name="connsiteX0" fmla="*/ 2218828 w 3133228"/>
              <a:gd name="connsiteY0" fmla="*/ 0 h 905733"/>
              <a:gd name="connsiteX1" fmla="*/ 3133228 w 3133228"/>
              <a:gd name="connsiteY1" fmla="*/ 0 h 905733"/>
              <a:gd name="connsiteX2" fmla="*/ 3133228 w 3133228"/>
              <a:gd name="connsiteY2" fmla="*/ 905733 h 905733"/>
              <a:gd name="connsiteX3" fmla="*/ 0 w 3133228"/>
              <a:gd name="connsiteY3" fmla="*/ 888398 h 905733"/>
              <a:gd name="connsiteX4" fmla="*/ 4333 w 3133228"/>
              <a:gd name="connsiteY4" fmla="*/ 147344 h 905733"/>
              <a:gd name="connsiteX5" fmla="*/ 2223162 w 3133228"/>
              <a:gd name="connsiteY5" fmla="*/ 147344 h 905733"/>
              <a:gd name="connsiteX6" fmla="*/ 2218828 w 3133228"/>
              <a:gd name="connsiteY6" fmla="*/ 0 h 90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3228" h="905733">
                <a:moveTo>
                  <a:pt x="2218828" y="0"/>
                </a:moveTo>
                <a:lnTo>
                  <a:pt x="3133228" y="0"/>
                </a:lnTo>
                <a:lnTo>
                  <a:pt x="3133228" y="905733"/>
                </a:lnTo>
                <a:lnTo>
                  <a:pt x="0" y="888398"/>
                </a:lnTo>
                <a:cubicBezTo>
                  <a:pt x="1444" y="641380"/>
                  <a:pt x="2889" y="394362"/>
                  <a:pt x="4333" y="147344"/>
                </a:cubicBezTo>
                <a:lnTo>
                  <a:pt x="2223162" y="147344"/>
                </a:lnTo>
                <a:lnTo>
                  <a:pt x="2218828" y="0"/>
                </a:lnTo>
                <a:close/>
              </a:path>
            </a:pathLst>
          </a:custGeom>
          <a:noFill/>
          <a:ln w="25400" cap="flat" cmpd="sng" algn="ctr">
            <a:solidFill>
              <a:srgbClr val="C0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eaLnBrk="0" fontAlgn="base" hangingPunct="0">
              <a:spcBef>
                <a:spcPct val="0"/>
              </a:spcBef>
              <a:spcAft>
                <a:spcPct val="0"/>
              </a:spcAft>
            </a:pPr>
            <a:endParaRPr lang="en-US" sz="800" b="1">
              <a:solidFill>
                <a:schemeClr val="bg2"/>
              </a:solidFill>
              <a:latin typeface="Arial" charset="0"/>
            </a:endParaRPr>
          </a:p>
        </p:txBody>
      </p:sp>
      <p:sp>
        <p:nvSpPr>
          <p:cNvPr id="9" name="Freeform: Shape 8">
            <a:extLst>
              <a:ext uri="{FF2B5EF4-FFF2-40B4-BE49-F238E27FC236}">
                <a16:creationId xmlns:a16="http://schemas.microsoft.com/office/drawing/2014/main" id="{C57B2489-6B4A-461D-AEF5-50BD99EDEB2D}"/>
              </a:ext>
            </a:extLst>
          </p:cNvPr>
          <p:cNvSpPr/>
          <p:nvPr/>
        </p:nvSpPr>
        <p:spPr bwMode="auto">
          <a:xfrm>
            <a:off x="5850010" y="3128895"/>
            <a:ext cx="3137980" cy="624046"/>
          </a:xfrm>
          <a:custGeom>
            <a:avLst/>
            <a:gdLst>
              <a:gd name="connsiteX0" fmla="*/ 0 w 3141896"/>
              <a:gd name="connsiteY0" fmla="*/ 0 h 628379"/>
              <a:gd name="connsiteX1" fmla="*/ 3141896 w 3141896"/>
              <a:gd name="connsiteY1" fmla="*/ 26002 h 628379"/>
              <a:gd name="connsiteX2" fmla="*/ 3137562 w 3141896"/>
              <a:gd name="connsiteY2" fmla="*/ 463700 h 628379"/>
              <a:gd name="connsiteX3" fmla="*/ 481035 w 3141896"/>
              <a:gd name="connsiteY3" fmla="*/ 459367 h 628379"/>
              <a:gd name="connsiteX4" fmla="*/ 481035 w 3141896"/>
              <a:gd name="connsiteY4" fmla="*/ 624045 h 628379"/>
              <a:gd name="connsiteX5" fmla="*/ 13001 w 3141896"/>
              <a:gd name="connsiteY5" fmla="*/ 628379 h 628379"/>
              <a:gd name="connsiteX6" fmla="*/ 0 w 3141896"/>
              <a:gd name="connsiteY6" fmla="*/ 0 h 628379"/>
              <a:gd name="connsiteX0" fmla="*/ 4334 w 3146230"/>
              <a:gd name="connsiteY0" fmla="*/ 0 h 624046"/>
              <a:gd name="connsiteX1" fmla="*/ 3146230 w 3146230"/>
              <a:gd name="connsiteY1" fmla="*/ 26002 h 624046"/>
              <a:gd name="connsiteX2" fmla="*/ 3141896 w 3146230"/>
              <a:gd name="connsiteY2" fmla="*/ 463700 h 624046"/>
              <a:gd name="connsiteX3" fmla="*/ 485369 w 3146230"/>
              <a:gd name="connsiteY3" fmla="*/ 459367 h 624046"/>
              <a:gd name="connsiteX4" fmla="*/ 485369 w 3146230"/>
              <a:gd name="connsiteY4" fmla="*/ 624045 h 624046"/>
              <a:gd name="connsiteX5" fmla="*/ 0 w 3146230"/>
              <a:gd name="connsiteY5" fmla="*/ 624046 h 624046"/>
              <a:gd name="connsiteX6" fmla="*/ 4334 w 3146230"/>
              <a:gd name="connsiteY6" fmla="*/ 0 h 624046"/>
              <a:gd name="connsiteX0" fmla="*/ 193 w 3142089"/>
              <a:gd name="connsiteY0" fmla="*/ 0 h 624046"/>
              <a:gd name="connsiteX1" fmla="*/ 3142089 w 3142089"/>
              <a:gd name="connsiteY1" fmla="*/ 26002 h 624046"/>
              <a:gd name="connsiteX2" fmla="*/ 3137755 w 3142089"/>
              <a:gd name="connsiteY2" fmla="*/ 463700 h 624046"/>
              <a:gd name="connsiteX3" fmla="*/ 481228 w 3142089"/>
              <a:gd name="connsiteY3" fmla="*/ 459367 h 624046"/>
              <a:gd name="connsiteX4" fmla="*/ 481228 w 3142089"/>
              <a:gd name="connsiteY4" fmla="*/ 624045 h 624046"/>
              <a:gd name="connsiteX5" fmla="*/ 4526 w 3142089"/>
              <a:gd name="connsiteY5" fmla="*/ 624046 h 624046"/>
              <a:gd name="connsiteX6" fmla="*/ 193 w 3142089"/>
              <a:gd name="connsiteY6" fmla="*/ 0 h 624046"/>
              <a:gd name="connsiteX0" fmla="*/ 418 w 3137980"/>
              <a:gd name="connsiteY0" fmla="*/ 0 h 624046"/>
              <a:gd name="connsiteX1" fmla="*/ 3137980 w 3137980"/>
              <a:gd name="connsiteY1" fmla="*/ 26002 h 624046"/>
              <a:gd name="connsiteX2" fmla="*/ 3133646 w 3137980"/>
              <a:gd name="connsiteY2" fmla="*/ 463700 h 624046"/>
              <a:gd name="connsiteX3" fmla="*/ 477119 w 3137980"/>
              <a:gd name="connsiteY3" fmla="*/ 459367 h 624046"/>
              <a:gd name="connsiteX4" fmla="*/ 477119 w 3137980"/>
              <a:gd name="connsiteY4" fmla="*/ 624045 h 624046"/>
              <a:gd name="connsiteX5" fmla="*/ 417 w 3137980"/>
              <a:gd name="connsiteY5" fmla="*/ 624046 h 624046"/>
              <a:gd name="connsiteX6" fmla="*/ 418 w 3137980"/>
              <a:gd name="connsiteY6" fmla="*/ 0 h 624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7980" h="624046">
                <a:moveTo>
                  <a:pt x="418" y="0"/>
                </a:moveTo>
                <a:lnTo>
                  <a:pt x="3137980" y="26002"/>
                </a:lnTo>
                <a:cubicBezTo>
                  <a:pt x="3136535" y="171901"/>
                  <a:pt x="3135091" y="317801"/>
                  <a:pt x="3133646" y="463700"/>
                </a:cubicBezTo>
                <a:lnTo>
                  <a:pt x="477119" y="459367"/>
                </a:lnTo>
                <a:lnTo>
                  <a:pt x="477119" y="624045"/>
                </a:lnTo>
                <a:lnTo>
                  <a:pt x="417" y="624046"/>
                </a:lnTo>
                <a:cubicBezTo>
                  <a:pt x="1862" y="416031"/>
                  <a:pt x="-1027" y="208015"/>
                  <a:pt x="418" y="0"/>
                </a:cubicBezTo>
                <a:close/>
              </a:path>
            </a:pathLst>
          </a:custGeom>
          <a:noFill/>
          <a:ln w="25400" cap="flat" cmpd="sng" algn="ctr">
            <a:solidFill>
              <a:srgbClr val="C0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eaLnBrk="0" fontAlgn="base" hangingPunct="0">
              <a:spcBef>
                <a:spcPct val="0"/>
              </a:spcBef>
              <a:spcAft>
                <a:spcPct val="0"/>
              </a:spcAft>
            </a:pPr>
            <a:endParaRPr lang="en-US" sz="800" b="1">
              <a:solidFill>
                <a:schemeClr val="bg2"/>
              </a:solidFill>
              <a:latin typeface="Arial" charset="0"/>
            </a:endParaRPr>
          </a:p>
        </p:txBody>
      </p:sp>
      <p:sp>
        <p:nvSpPr>
          <p:cNvPr id="10" name="Freeform: Shape 9">
            <a:extLst>
              <a:ext uri="{FF2B5EF4-FFF2-40B4-BE49-F238E27FC236}">
                <a16:creationId xmlns:a16="http://schemas.microsoft.com/office/drawing/2014/main" id="{EB438ECD-84E2-4F60-BC2C-5A48002490BF}"/>
              </a:ext>
            </a:extLst>
          </p:cNvPr>
          <p:cNvSpPr/>
          <p:nvPr/>
        </p:nvSpPr>
        <p:spPr bwMode="auto">
          <a:xfrm>
            <a:off x="5854759" y="3592595"/>
            <a:ext cx="3124561" cy="468034"/>
          </a:xfrm>
          <a:custGeom>
            <a:avLst/>
            <a:gdLst>
              <a:gd name="connsiteX0" fmla="*/ 472368 w 3137562"/>
              <a:gd name="connsiteY0" fmla="*/ 0 h 468034"/>
              <a:gd name="connsiteX1" fmla="*/ 3124561 w 3137562"/>
              <a:gd name="connsiteY1" fmla="*/ 13001 h 468034"/>
              <a:gd name="connsiteX2" fmla="*/ 3137562 w 3137562"/>
              <a:gd name="connsiteY2" fmla="*/ 468034 h 468034"/>
              <a:gd name="connsiteX3" fmla="*/ 0 w 3137562"/>
              <a:gd name="connsiteY3" fmla="*/ 459367 h 468034"/>
              <a:gd name="connsiteX4" fmla="*/ 0 w 3137562"/>
              <a:gd name="connsiteY4" fmla="*/ 156012 h 468034"/>
              <a:gd name="connsiteX5" fmla="*/ 476702 w 3137562"/>
              <a:gd name="connsiteY5" fmla="*/ 160345 h 468034"/>
              <a:gd name="connsiteX6" fmla="*/ 472368 w 3137562"/>
              <a:gd name="connsiteY6" fmla="*/ 0 h 468034"/>
              <a:gd name="connsiteX0" fmla="*/ 472368 w 3124561"/>
              <a:gd name="connsiteY0" fmla="*/ 0 h 468034"/>
              <a:gd name="connsiteX1" fmla="*/ 3124561 w 3124561"/>
              <a:gd name="connsiteY1" fmla="*/ 13001 h 468034"/>
              <a:gd name="connsiteX2" fmla="*/ 3124561 w 3124561"/>
              <a:gd name="connsiteY2" fmla="*/ 468034 h 468034"/>
              <a:gd name="connsiteX3" fmla="*/ 0 w 3124561"/>
              <a:gd name="connsiteY3" fmla="*/ 459367 h 468034"/>
              <a:gd name="connsiteX4" fmla="*/ 0 w 3124561"/>
              <a:gd name="connsiteY4" fmla="*/ 156012 h 468034"/>
              <a:gd name="connsiteX5" fmla="*/ 476702 w 3124561"/>
              <a:gd name="connsiteY5" fmla="*/ 160345 h 468034"/>
              <a:gd name="connsiteX6" fmla="*/ 472368 w 3124561"/>
              <a:gd name="connsiteY6" fmla="*/ 0 h 46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4561" h="468034">
                <a:moveTo>
                  <a:pt x="472368" y="0"/>
                </a:moveTo>
                <a:lnTo>
                  <a:pt x="3124561" y="13001"/>
                </a:lnTo>
                <a:lnTo>
                  <a:pt x="3124561" y="468034"/>
                </a:lnTo>
                <a:lnTo>
                  <a:pt x="0" y="459367"/>
                </a:lnTo>
                <a:lnTo>
                  <a:pt x="0" y="156012"/>
                </a:lnTo>
                <a:lnTo>
                  <a:pt x="476702" y="160345"/>
                </a:lnTo>
                <a:lnTo>
                  <a:pt x="472368" y="0"/>
                </a:lnTo>
                <a:close/>
              </a:path>
            </a:pathLst>
          </a:custGeom>
          <a:noFill/>
          <a:ln w="25400" cap="flat" cmpd="sng" algn="ctr">
            <a:solidFill>
              <a:srgbClr val="C0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eaLnBrk="0" fontAlgn="base" hangingPunct="0">
              <a:spcBef>
                <a:spcPct val="0"/>
              </a:spcBef>
              <a:spcAft>
                <a:spcPct val="0"/>
              </a:spcAft>
            </a:pPr>
            <a:endParaRPr lang="en-US" sz="800" b="1">
              <a:solidFill>
                <a:schemeClr val="bg2"/>
              </a:solidFill>
              <a:latin typeface="Arial" charset="0"/>
            </a:endParaRPr>
          </a:p>
        </p:txBody>
      </p:sp>
    </p:spTree>
    <p:extLst>
      <p:ext uri="{BB962C8B-B14F-4D97-AF65-F5344CB8AC3E}">
        <p14:creationId xmlns:p14="http://schemas.microsoft.com/office/powerpoint/2010/main" val="394658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4622D-D3B2-4524-9907-07E6A6CD98DA}"/>
              </a:ext>
            </a:extLst>
          </p:cNvPr>
          <p:cNvSpPr>
            <a:spLocks noGrp="1"/>
          </p:cNvSpPr>
          <p:nvPr>
            <p:ph type="title"/>
          </p:nvPr>
        </p:nvSpPr>
        <p:spPr/>
        <p:txBody>
          <a:bodyPr/>
          <a:lstStyle/>
          <a:p>
            <a:r>
              <a:rPr lang="en-US" dirty="0"/>
              <a:t>One Overarching </a:t>
            </a:r>
            <a:r>
              <a:rPr lang="en-US" u="sng" dirty="0"/>
              <a:t>Principle</a:t>
            </a:r>
            <a:r>
              <a:rPr lang="en-US" dirty="0"/>
              <a:t> [SPJ]</a:t>
            </a:r>
          </a:p>
        </p:txBody>
      </p:sp>
      <p:sp>
        <p:nvSpPr>
          <p:cNvPr id="3" name="Content Placeholder 2">
            <a:extLst>
              <a:ext uri="{FF2B5EF4-FFF2-40B4-BE49-F238E27FC236}">
                <a16:creationId xmlns:a16="http://schemas.microsoft.com/office/drawing/2014/main" id="{4AAB72DA-D712-4E4D-95CC-3D02D8CD5288}"/>
              </a:ext>
            </a:extLst>
          </p:cNvPr>
          <p:cNvSpPr>
            <a:spLocks noGrp="1"/>
          </p:cNvSpPr>
          <p:nvPr>
            <p:ph idx="1"/>
          </p:nvPr>
        </p:nvSpPr>
        <p:spPr>
          <a:xfrm>
            <a:off x="324995" y="1295400"/>
            <a:ext cx="8598665" cy="5287962"/>
          </a:xfrm>
          <a:ln>
            <a:noFill/>
          </a:ln>
        </p:spPr>
        <p:txBody>
          <a:bodyPr>
            <a:normAutofit/>
          </a:bodyPr>
          <a:lstStyle/>
          <a:p>
            <a:r>
              <a:rPr lang="en-US" sz="2400" dirty="0"/>
              <a:t>The purpose of your paper is to </a:t>
            </a:r>
            <a:r>
              <a:rPr lang="en-US" sz="2400" u="sng" dirty="0">
                <a:solidFill>
                  <a:srgbClr val="C00000"/>
                </a:solidFill>
              </a:rPr>
              <a:t>convey your idea from your head to your reader’s head</a:t>
            </a:r>
            <a:r>
              <a:rPr lang="en-US" sz="2400" dirty="0"/>
              <a:t>.  All choices are made </a:t>
            </a:r>
            <a:r>
              <a:rPr lang="en-US" sz="2400" dirty="0">
                <a:solidFill>
                  <a:srgbClr val="C00000"/>
                </a:solidFill>
              </a:rPr>
              <a:t>in support of this single goal</a:t>
            </a:r>
          </a:p>
          <a:p>
            <a:r>
              <a:rPr lang="en-US" sz="2400" dirty="0"/>
              <a:t>Explain it as if you were speaking to someone using a whiteboard</a:t>
            </a:r>
          </a:p>
          <a:p>
            <a:r>
              <a:rPr lang="en-US" sz="2400" dirty="0">
                <a:solidFill>
                  <a:srgbClr val="C00000"/>
                </a:solidFill>
              </a:rPr>
              <a:t>Conveying the intuition is primary</a:t>
            </a:r>
            <a:r>
              <a:rPr lang="en-US" sz="2400" dirty="0"/>
              <a:t>, not secondary</a:t>
            </a:r>
          </a:p>
          <a:p>
            <a:r>
              <a:rPr lang="en-US" sz="2400" dirty="0"/>
              <a:t>Introduce the problem, and your idea, using </a:t>
            </a:r>
            <a:r>
              <a:rPr lang="en-US" sz="2400" dirty="0">
                <a:solidFill>
                  <a:srgbClr val="C00000"/>
                </a:solidFill>
              </a:rPr>
              <a:t>examples and pictures</a:t>
            </a:r>
          </a:p>
          <a:p>
            <a:r>
              <a:rPr lang="en-US" sz="2400" dirty="0"/>
              <a:t>Once your reader has the intuition, she can follow the details (but not vice versa)</a:t>
            </a:r>
          </a:p>
          <a:p>
            <a:r>
              <a:rPr lang="en-US" sz="2400" dirty="0"/>
              <a:t>Present the general case later in the paper</a:t>
            </a:r>
          </a:p>
          <a:p>
            <a:pPr marL="0" indent="0">
              <a:buNone/>
            </a:pPr>
            <a:endParaRPr lang="en-US" sz="2400" dirty="0"/>
          </a:p>
        </p:txBody>
      </p:sp>
      <p:sp>
        <p:nvSpPr>
          <p:cNvPr id="4" name="Slide Number Placeholder 3">
            <a:extLst>
              <a:ext uri="{FF2B5EF4-FFF2-40B4-BE49-F238E27FC236}">
                <a16:creationId xmlns:a16="http://schemas.microsoft.com/office/drawing/2014/main" id="{6736DDB3-FDF0-49C5-B8DA-EE6CFAB11CD6}"/>
              </a:ext>
            </a:extLst>
          </p:cNvPr>
          <p:cNvSpPr>
            <a:spLocks noGrp="1"/>
          </p:cNvSpPr>
          <p:nvPr>
            <p:ph type="sldNum" sz="quarter" idx="12"/>
          </p:nvPr>
        </p:nvSpPr>
        <p:spPr/>
        <p:txBody>
          <a:bodyPr/>
          <a:lstStyle/>
          <a:p>
            <a:fld id="{60AD1266-7CE3-2146-B859-359ABF1E0203}" type="slidenum">
              <a:rPr lang="en-US" smtClean="0"/>
              <a:t>3</a:t>
            </a:fld>
            <a:endParaRPr lang="en-US"/>
          </a:p>
        </p:txBody>
      </p:sp>
      <p:sp>
        <p:nvSpPr>
          <p:cNvPr id="7" name="Speech Bubble: Rectangle with Corners Rounded 6">
            <a:extLst>
              <a:ext uri="{FF2B5EF4-FFF2-40B4-BE49-F238E27FC236}">
                <a16:creationId xmlns:a16="http://schemas.microsoft.com/office/drawing/2014/main" id="{72921D56-E261-4FDA-AD15-4B1D3DB68635}"/>
              </a:ext>
            </a:extLst>
          </p:cNvPr>
          <p:cNvSpPr/>
          <p:nvPr/>
        </p:nvSpPr>
        <p:spPr bwMode="auto">
          <a:xfrm>
            <a:off x="2910840" y="4428418"/>
            <a:ext cx="5148112" cy="1309220"/>
          </a:xfrm>
          <a:prstGeom prst="wedgeRoundRectCallout">
            <a:avLst>
              <a:gd name="adj1" fmla="val -70959"/>
              <a:gd name="adj2" fmla="val -57495"/>
              <a:gd name="adj3" fmla="val 16667"/>
            </a:avLst>
          </a:prstGeom>
          <a:solidFill>
            <a:schemeClr val="bg1"/>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2000" dirty="0">
                <a:solidFill>
                  <a:srgbClr val="C00000"/>
                </a:solidFill>
                <a:latin typeface="Arial" charset="0"/>
              </a:rPr>
              <a:t>Spoon-feed the reader</a:t>
            </a:r>
            <a:endParaRPr kumimoji="0" lang="en-US" sz="2000" i="0" u="none" strike="noStrike" cap="none" normalizeH="0" baseline="0" dirty="0">
              <a:ln>
                <a:noFill/>
              </a:ln>
              <a:solidFill>
                <a:srgbClr val="C00000"/>
              </a:solidFill>
              <a:effectLst/>
              <a:latin typeface="Arial" charset="0"/>
            </a:endParaRPr>
          </a:p>
        </p:txBody>
      </p:sp>
      <p:pic>
        <p:nvPicPr>
          <p:cNvPr id="9" name="Picture 8">
            <a:extLst>
              <a:ext uri="{FF2B5EF4-FFF2-40B4-BE49-F238E27FC236}">
                <a16:creationId xmlns:a16="http://schemas.microsoft.com/office/drawing/2014/main" id="{A3628A3C-7ED6-4F02-9914-0BF10E0A5E56}"/>
              </a:ext>
            </a:extLst>
          </p:cNvPr>
          <p:cNvPicPr>
            <a:picLocks noChangeAspect="1"/>
          </p:cNvPicPr>
          <p:nvPr/>
        </p:nvPicPr>
        <p:blipFill>
          <a:blip r:embed="rId2"/>
          <a:stretch>
            <a:fillRect/>
          </a:stretch>
        </p:blipFill>
        <p:spPr>
          <a:xfrm>
            <a:off x="5694855" y="4511528"/>
            <a:ext cx="2181225" cy="1143000"/>
          </a:xfrm>
          <a:prstGeom prst="rect">
            <a:avLst/>
          </a:prstGeom>
        </p:spPr>
      </p:pic>
      <p:sp>
        <p:nvSpPr>
          <p:cNvPr id="8" name="Speech Bubble: Rectangle with Corners Rounded 7">
            <a:extLst>
              <a:ext uri="{FF2B5EF4-FFF2-40B4-BE49-F238E27FC236}">
                <a16:creationId xmlns:a16="http://schemas.microsoft.com/office/drawing/2014/main" id="{32C1868F-E8AC-4EB5-A618-AAC92ABC424C}"/>
              </a:ext>
            </a:extLst>
          </p:cNvPr>
          <p:cNvSpPr/>
          <p:nvPr/>
        </p:nvSpPr>
        <p:spPr bwMode="auto">
          <a:xfrm>
            <a:off x="761385" y="2572183"/>
            <a:ext cx="7297567" cy="1207448"/>
          </a:xfrm>
          <a:prstGeom prst="wedgeRoundRectCallout">
            <a:avLst>
              <a:gd name="adj1" fmla="val 380"/>
              <a:gd name="adj2" fmla="val -95533"/>
              <a:gd name="adj3" fmla="val 16667"/>
            </a:avLst>
          </a:prstGeom>
          <a:solidFill>
            <a:schemeClr val="bg1"/>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i="0" u="none" strike="noStrike" cap="none" normalizeH="0" baseline="0" dirty="0">
                <a:ln>
                  <a:noFill/>
                </a:ln>
                <a:effectLst/>
                <a:latin typeface="Arial" charset="0"/>
              </a:rPr>
              <a:t>Be</a:t>
            </a:r>
            <a:r>
              <a:rPr kumimoji="0" lang="en-US" i="0" u="none" strike="noStrike" cap="none" normalizeH="0" dirty="0">
                <a:ln>
                  <a:noFill/>
                </a:ln>
                <a:effectLst/>
                <a:latin typeface="Arial" charset="0"/>
              </a:rPr>
              <a:t> </a:t>
            </a:r>
            <a:r>
              <a:rPr kumimoji="0" lang="en-US" i="0" u="none" strike="noStrike" cap="none" normalizeH="0" dirty="0">
                <a:ln>
                  <a:noFill/>
                </a:ln>
                <a:solidFill>
                  <a:srgbClr val="C00000"/>
                </a:solidFill>
                <a:effectLst/>
                <a:latin typeface="Arial" charset="0"/>
              </a:rPr>
              <a:t>relentless</a:t>
            </a:r>
            <a:r>
              <a:rPr kumimoji="0" lang="en-US" i="0" u="none" strike="noStrike" cap="none" normalizeH="0" dirty="0">
                <a:ln>
                  <a:noFill/>
                </a:ln>
                <a:effectLst/>
                <a:latin typeface="Arial" charset="0"/>
              </a:rPr>
              <a:t> in working to achieve this goal</a:t>
            </a:r>
          </a:p>
          <a:p>
            <a:pPr marL="173038" marR="0" indent="-173038"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dirty="0">
                <a:latin typeface="Arial" charset="0"/>
              </a:rPr>
              <a:t>Everything you </a:t>
            </a:r>
            <a:r>
              <a:rPr lang="en-US" dirty="0">
                <a:solidFill>
                  <a:srgbClr val="C00000"/>
                </a:solidFill>
                <a:latin typeface="Arial" charset="0"/>
              </a:rPr>
              <a:t>write</a:t>
            </a:r>
            <a:r>
              <a:rPr lang="en-US" dirty="0">
                <a:latin typeface="Arial" charset="0"/>
              </a:rPr>
              <a:t> should be in support of it</a:t>
            </a:r>
          </a:p>
          <a:p>
            <a:pPr marL="173038" marR="0" indent="-173038"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i="0" u="none" strike="noStrike" cap="none" normalizeH="0" baseline="0" dirty="0">
                <a:ln>
                  <a:noFill/>
                </a:ln>
                <a:effectLst/>
                <a:latin typeface="Arial" charset="0"/>
              </a:rPr>
              <a:t>When you </a:t>
            </a:r>
            <a:r>
              <a:rPr kumimoji="0" lang="en-US" i="0" u="none" strike="noStrike" cap="none" normalizeH="0" baseline="0" dirty="0">
                <a:ln>
                  <a:noFill/>
                </a:ln>
                <a:solidFill>
                  <a:srgbClr val="C00000"/>
                </a:solidFill>
                <a:effectLst/>
                <a:latin typeface="Arial" charset="0"/>
              </a:rPr>
              <a:t>re-read and self-critique</a:t>
            </a:r>
            <a:r>
              <a:rPr kumimoji="0" lang="en-US" i="0" u="none" strike="noStrike" cap="none" normalizeH="0" baseline="0" dirty="0">
                <a:ln>
                  <a:noFill/>
                </a:ln>
                <a:effectLst/>
                <a:latin typeface="Arial" charset="0"/>
              </a:rPr>
              <a:t>, your criterion</a:t>
            </a:r>
            <a:r>
              <a:rPr kumimoji="0" lang="en-US" i="0" u="none" strike="noStrike" cap="none" normalizeH="0" dirty="0">
                <a:ln>
                  <a:noFill/>
                </a:ln>
                <a:effectLst/>
                <a:latin typeface="Arial" charset="0"/>
              </a:rPr>
              <a:t> is: “Does this material best support the goal of conveying my idea to the reader?”</a:t>
            </a:r>
            <a:endParaRPr kumimoji="0" lang="en-US" i="0" u="none" strike="noStrike" cap="none" normalizeH="0" baseline="0" dirty="0">
              <a:ln>
                <a:noFill/>
              </a:ln>
              <a:effectLst/>
              <a:latin typeface="Arial" charset="0"/>
            </a:endParaRPr>
          </a:p>
        </p:txBody>
      </p:sp>
    </p:spTree>
    <p:extLst>
      <p:ext uri="{BB962C8B-B14F-4D97-AF65-F5344CB8AC3E}">
        <p14:creationId xmlns:p14="http://schemas.microsoft.com/office/powerpoint/2010/main" val="1566671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dissolve">
                                      <p:cBhvr>
                                        <p:cTn id="10" dur="500"/>
                                        <p:tgtEl>
                                          <p:spTgt spid="3">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dissolv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dissolv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xit" presetSubtype="0" fill="hold" grpId="1" nodeType="clickEffect">
                                  <p:stCondLst>
                                    <p:cond delay="0"/>
                                  </p:stCondLst>
                                  <p:childTnLst>
                                    <p:animEffect transition="out" filter="dissolv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par>
                                <p:cTn id="35" presetID="9"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dissolv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8"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BC589-F526-429E-B044-E3A32E09B324}"/>
              </a:ext>
            </a:extLst>
          </p:cNvPr>
          <p:cNvSpPr>
            <a:spLocks noGrp="1"/>
          </p:cNvSpPr>
          <p:nvPr>
            <p:ph type="title"/>
          </p:nvPr>
        </p:nvSpPr>
        <p:spPr/>
        <p:txBody>
          <a:bodyPr/>
          <a:lstStyle/>
          <a:p>
            <a:r>
              <a:rPr lang="en-US" dirty="0"/>
              <a:t>Introduction (Rev. Eng. from </a:t>
            </a:r>
            <a:r>
              <a:rPr lang="en-US" dirty="0" err="1"/>
              <a:t>Zeldovich</a:t>
            </a:r>
            <a:r>
              <a:rPr lang="en-US" dirty="0"/>
              <a:t>)</a:t>
            </a:r>
          </a:p>
        </p:txBody>
      </p:sp>
      <p:sp>
        <p:nvSpPr>
          <p:cNvPr id="3" name="Content Placeholder 2">
            <a:extLst>
              <a:ext uri="{FF2B5EF4-FFF2-40B4-BE49-F238E27FC236}">
                <a16:creationId xmlns:a16="http://schemas.microsoft.com/office/drawing/2014/main" id="{8EBD359B-FDF9-483E-95E8-5D4689145999}"/>
              </a:ext>
            </a:extLst>
          </p:cNvPr>
          <p:cNvSpPr>
            <a:spLocks noGrp="1"/>
          </p:cNvSpPr>
          <p:nvPr>
            <p:ph idx="1"/>
          </p:nvPr>
        </p:nvSpPr>
        <p:spPr>
          <a:xfrm>
            <a:off x="457200" y="1295400"/>
            <a:ext cx="8229600" cy="5287962"/>
          </a:xfrm>
          <a:ln>
            <a:noFill/>
          </a:ln>
        </p:spPr>
        <p:txBody>
          <a:bodyPr>
            <a:normAutofit fontScale="92500" lnSpcReduction="20000"/>
          </a:bodyPr>
          <a:lstStyle/>
          <a:p>
            <a:r>
              <a:rPr lang="en-US" dirty="0"/>
              <a:t>Elevator story -- high-level statement of the problem</a:t>
            </a:r>
          </a:p>
          <a:p>
            <a:r>
              <a:rPr lang="en-US" dirty="0"/>
              <a:t>The problem in more technical terms</a:t>
            </a:r>
          </a:p>
          <a:p>
            <a:r>
              <a:rPr lang="en-US" dirty="0"/>
              <a:t>Conventional wisdom: sketch of previous techniques and their shortcomings</a:t>
            </a:r>
          </a:p>
          <a:p>
            <a:r>
              <a:rPr lang="en-US" dirty="0"/>
              <a:t>Describe the solution to the problem as a black box, so that it is clear what your solution offers over previous work</a:t>
            </a:r>
          </a:p>
          <a:p>
            <a:r>
              <a:rPr lang="en-US" dirty="0"/>
              <a:t>Technical challenges to obtaining a solution (e.g., 1 paragraph for each)</a:t>
            </a:r>
          </a:p>
          <a:p>
            <a:r>
              <a:rPr lang="en-US" dirty="0"/>
              <a:t>State how you solve the challenges (at most a few paragraphs)</a:t>
            </a:r>
          </a:p>
          <a:p>
            <a:r>
              <a:rPr lang="en-US" dirty="0"/>
              <a:t>Experimental highlights</a:t>
            </a:r>
          </a:p>
          <a:p>
            <a:r>
              <a:rPr lang="en-US" dirty="0"/>
              <a:t>Contributions</a:t>
            </a:r>
          </a:p>
          <a:p>
            <a:r>
              <a:rPr lang="en-US" dirty="0"/>
              <a:t>Organization of the paper</a:t>
            </a:r>
          </a:p>
        </p:txBody>
      </p:sp>
      <p:sp>
        <p:nvSpPr>
          <p:cNvPr id="4" name="Slide Number Placeholder 3">
            <a:extLst>
              <a:ext uri="{FF2B5EF4-FFF2-40B4-BE49-F238E27FC236}">
                <a16:creationId xmlns:a16="http://schemas.microsoft.com/office/drawing/2014/main" id="{3EA92044-C71A-4606-B4C3-378B1547DE75}"/>
              </a:ext>
            </a:extLst>
          </p:cNvPr>
          <p:cNvSpPr>
            <a:spLocks noGrp="1"/>
          </p:cNvSpPr>
          <p:nvPr>
            <p:ph type="sldNum" sz="quarter" idx="12"/>
          </p:nvPr>
        </p:nvSpPr>
        <p:spPr/>
        <p:txBody>
          <a:bodyPr/>
          <a:lstStyle/>
          <a:p>
            <a:fld id="{60AD1266-7CE3-2146-B859-359ABF1E0203}" type="slidenum">
              <a:rPr lang="en-US" smtClean="0"/>
              <a:t>30</a:t>
            </a:fld>
            <a:endParaRPr lang="en-US"/>
          </a:p>
        </p:txBody>
      </p:sp>
      <p:sp>
        <p:nvSpPr>
          <p:cNvPr id="5" name="Rectangle 4">
            <a:extLst>
              <a:ext uri="{FF2B5EF4-FFF2-40B4-BE49-F238E27FC236}">
                <a16:creationId xmlns:a16="http://schemas.microsoft.com/office/drawing/2014/main" id="{2DB9C1AA-9C0D-45D7-BDD9-24599F875BF5}"/>
              </a:ext>
            </a:extLst>
          </p:cNvPr>
          <p:cNvSpPr/>
          <p:nvPr/>
        </p:nvSpPr>
        <p:spPr bwMode="auto">
          <a:xfrm>
            <a:off x="457200" y="1256943"/>
            <a:ext cx="8053754" cy="79292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6" name="Rectangle 5">
            <a:extLst>
              <a:ext uri="{FF2B5EF4-FFF2-40B4-BE49-F238E27FC236}">
                <a16:creationId xmlns:a16="http://schemas.microsoft.com/office/drawing/2014/main" id="{6CAB1C94-09CC-4CE6-A5A7-418140ED85E9}"/>
              </a:ext>
            </a:extLst>
          </p:cNvPr>
          <p:cNvSpPr/>
          <p:nvPr/>
        </p:nvSpPr>
        <p:spPr bwMode="auto">
          <a:xfrm>
            <a:off x="457200" y="2049863"/>
            <a:ext cx="8053754" cy="71343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7" name="Rectangle 6">
            <a:extLst>
              <a:ext uri="{FF2B5EF4-FFF2-40B4-BE49-F238E27FC236}">
                <a16:creationId xmlns:a16="http://schemas.microsoft.com/office/drawing/2014/main" id="{1BB3DBFF-7375-42B9-9FAE-F50DB1E9605F}"/>
              </a:ext>
            </a:extLst>
          </p:cNvPr>
          <p:cNvSpPr/>
          <p:nvPr/>
        </p:nvSpPr>
        <p:spPr bwMode="auto">
          <a:xfrm>
            <a:off x="457200" y="2763296"/>
            <a:ext cx="8053754" cy="3245617"/>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8" name="TextBox 7">
            <a:extLst>
              <a:ext uri="{FF2B5EF4-FFF2-40B4-BE49-F238E27FC236}">
                <a16:creationId xmlns:a16="http://schemas.microsoft.com/office/drawing/2014/main" id="{5345F920-0793-4D73-9A65-41F641A2852D}"/>
              </a:ext>
            </a:extLst>
          </p:cNvPr>
          <p:cNvSpPr txBox="1"/>
          <p:nvPr/>
        </p:nvSpPr>
        <p:spPr>
          <a:xfrm>
            <a:off x="53947" y="1468737"/>
            <a:ext cx="351378" cy="369332"/>
          </a:xfrm>
          <a:prstGeom prst="rect">
            <a:avLst/>
          </a:prstGeom>
          <a:noFill/>
        </p:spPr>
        <p:txBody>
          <a:bodyPr wrap="none" rtlCol="0">
            <a:spAutoFit/>
          </a:bodyPr>
          <a:lstStyle/>
          <a:p>
            <a:r>
              <a:rPr lang="en-US" dirty="0">
                <a:solidFill>
                  <a:srgbClr val="C00000"/>
                </a:solidFill>
              </a:rPr>
              <a:t>C</a:t>
            </a:r>
          </a:p>
        </p:txBody>
      </p:sp>
      <p:sp>
        <p:nvSpPr>
          <p:cNvPr id="10" name="TextBox 9">
            <a:extLst>
              <a:ext uri="{FF2B5EF4-FFF2-40B4-BE49-F238E27FC236}">
                <a16:creationId xmlns:a16="http://schemas.microsoft.com/office/drawing/2014/main" id="{32F5F24D-45A2-477E-ADFD-203693F3F6D3}"/>
              </a:ext>
            </a:extLst>
          </p:cNvPr>
          <p:cNvSpPr txBox="1"/>
          <p:nvPr/>
        </p:nvSpPr>
        <p:spPr>
          <a:xfrm>
            <a:off x="53947" y="2221914"/>
            <a:ext cx="364202" cy="369332"/>
          </a:xfrm>
          <a:prstGeom prst="rect">
            <a:avLst/>
          </a:prstGeom>
          <a:noFill/>
        </p:spPr>
        <p:txBody>
          <a:bodyPr wrap="none" rtlCol="0">
            <a:spAutoFit/>
          </a:bodyPr>
          <a:lstStyle/>
          <a:p>
            <a:r>
              <a:rPr lang="en-US" dirty="0">
                <a:solidFill>
                  <a:srgbClr val="C00000"/>
                </a:solidFill>
              </a:rPr>
              <a:t>G</a:t>
            </a:r>
          </a:p>
        </p:txBody>
      </p:sp>
      <p:sp>
        <p:nvSpPr>
          <p:cNvPr id="11" name="TextBox 10">
            <a:extLst>
              <a:ext uri="{FF2B5EF4-FFF2-40B4-BE49-F238E27FC236}">
                <a16:creationId xmlns:a16="http://schemas.microsoft.com/office/drawing/2014/main" id="{8FFEBB0D-6E90-48A3-B61E-A8FBE4C56670}"/>
              </a:ext>
            </a:extLst>
          </p:cNvPr>
          <p:cNvSpPr txBox="1"/>
          <p:nvPr/>
        </p:nvSpPr>
        <p:spPr>
          <a:xfrm>
            <a:off x="111655" y="3754715"/>
            <a:ext cx="248786" cy="369332"/>
          </a:xfrm>
          <a:prstGeom prst="rect">
            <a:avLst/>
          </a:prstGeom>
          <a:noFill/>
        </p:spPr>
        <p:txBody>
          <a:bodyPr wrap="none" rtlCol="0">
            <a:spAutoFit/>
          </a:bodyPr>
          <a:lstStyle/>
          <a:p>
            <a:r>
              <a:rPr lang="en-US" dirty="0">
                <a:solidFill>
                  <a:srgbClr val="C00000"/>
                </a:solidFill>
              </a:rPr>
              <a:t>I</a:t>
            </a:r>
          </a:p>
        </p:txBody>
      </p:sp>
    </p:spTree>
    <p:extLst>
      <p:ext uri="{BB962C8B-B14F-4D97-AF65-F5344CB8AC3E}">
        <p14:creationId xmlns:p14="http://schemas.microsoft.com/office/powerpoint/2010/main" val="373487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par>
                                <p:cTn id="19" presetID="9" presetClass="exit" presetSubtype="0" fill="hold" grpId="1" nodeType="withEffect">
                                  <p:stCondLst>
                                    <p:cond delay="0"/>
                                  </p:stCondLst>
                                  <p:childTnLst>
                                    <p:animEffect transition="out" filter="dissolve">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par>
                                <p:cTn id="22" presetID="9" presetClass="exit" presetSubtype="0" fill="hold" grpId="1" nodeType="withEffect">
                                  <p:stCondLst>
                                    <p:cond delay="0"/>
                                  </p:stCondLst>
                                  <p:childTnLst>
                                    <p:animEffect transition="out" filter="dissolv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par>
                                <p:cTn id="33" presetID="9" presetClass="exit" presetSubtype="0" fill="hold" grpId="1" nodeType="withEffect">
                                  <p:stCondLst>
                                    <p:cond delay="0"/>
                                  </p:stCondLst>
                                  <p:childTnLst>
                                    <p:animEffect transition="out" filter="dissolve">
                                      <p:cBhvr>
                                        <p:cTn id="34" dur="500"/>
                                        <p:tgtEl>
                                          <p:spTgt spid="6"/>
                                        </p:tgtEl>
                                      </p:cBhvr>
                                    </p:animEffect>
                                    <p:set>
                                      <p:cBhvr>
                                        <p:cTn id="35" dur="1" fill="hold">
                                          <p:stCondLst>
                                            <p:cond delay="499"/>
                                          </p:stCondLst>
                                        </p:cTn>
                                        <p:tgtEl>
                                          <p:spTgt spid="6"/>
                                        </p:tgtEl>
                                        <p:attrNameLst>
                                          <p:attrName>style.visibility</p:attrName>
                                        </p:attrNameLst>
                                      </p:cBhvr>
                                      <p:to>
                                        <p:strVal val="hidden"/>
                                      </p:to>
                                    </p:set>
                                  </p:childTnLst>
                                </p:cTn>
                              </p:par>
                              <p:par>
                                <p:cTn id="36" presetID="9" presetClass="exit" presetSubtype="0" fill="hold" grpId="1" nodeType="withEffect">
                                  <p:stCondLst>
                                    <p:cond delay="0"/>
                                  </p:stCondLst>
                                  <p:childTnLst>
                                    <p:animEffect transition="out" filter="dissolve">
                                      <p:cBhvr>
                                        <p:cTn id="37" dur="500"/>
                                        <p:tgtEl>
                                          <p:spTgt spid="10"/>
                                        </p:tgtEl>
                                      </p:cBhvr>
                                    </p:animEffect>
                                    <p:set>
                                      <p:cBhvr>
                                        <p:cTn id="38"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p:bldP spid="8" grpId="1"/>
      <p:bldP spid="10" grpId="0"/>
      <p:bldP spid="10" grpId="1"/>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FD5DC-602C-49FF-B875-DA1855F83809}"/>
              </a:ext>
            </a:extLst>
          </p:cNvPr>
          <p:cNvSpPr>
            <a:spLocks noGrp="1"/>
          </p:cNvSpPr>
          <p:nvPr>
            <p:ph type="title"/>
          </p:nvPr>
        </p:nvSpPr>
        <p:spPr/>
        <p:txBody>
          <a:bodyPr/>
          <a:lstStyle/>
          <a:p>
            <a:r>
              <a:rPr lang="en-US" dirty="0" err="1"/>
              <a:t>Zeldovich</a:t>
            </a:r>
            <a:r>
              <a:rPr lang="en-US" dirty="0"/>
              <a:t> Example [SOSP09]</a:t>
            </a:r>
          </a:p>
        </p:txBody>
      </p:sp>
      <p:sp>
        <p:nvSpPr>
          <p:cNvPr id="3" name="Slide Number Placeholder 2">
            <a:extLst>
              <a:ext uri="{FF2B5EF4-FFF2-40B4-BE49-F238E27FC236}">
                <a16:creationId xmlns:a16="http://schemas.microsoft.com/office/drawing/2014/main" id="{B3C5B2C9-E3B6-4941-BDF2-315F76770589}"/>
              </a:ext>
            </a:extLst>
          </p:cNvPr>
          <p:cNvSpPr>
            <a:spLocks noGrp="1"/>
          </p:cNvSpPr>
          <p:nvPr>
            <p:ph type="sldNum" sz="quarter" idx="12"/>
          </p:nvPr>
        </p:nvSpPr>
        <p:spPr/>
        <p:txBody>
          <a:bodyPr/>
          <a:lstStyle/>
          <a:p>
            <a:fld id="{60AD1266-7CE3-2146-B859-359ABF1E0203}" type="slidenum">
              <a:rPr lang="en-US" smtClean="0"/>
              <a:t>31</a:t>
            </a:fld>
            <a:endParaRPr lang="en-US"/>
          </a:p>
        </p:txBody>
      </p:sp>
      <p:pic>
        <p:nvPicPr>
          <p:cNvPr id="5" name="Picture 4">
            <a:extLst>
              <a:ext uri="{FF2B5EF4-FFF2-40B4-BE49-F238E27FC236}">
                <a16:creationId xmlns:a16="http://schemas.microsoft.com/office/drawing/2014/main" id="{742509FB-BE53-4935-8A89-AD03B6C0860C}"/>
              </a:ext>
            </a:extLst>
          </p:cNvPr>
          <p:cNvPicPr>
            <a:picLocks noChangeAspect="1"/>
          </p:cNvPicPr>
          <p:nvPr/>
        </p:nvPicPr>
        <p:blipFill>
          <a:blip r:embed="rId2"/>
          <a:stretch>
            <a:fillRect/>
          </a:stretch>
        </p:blipFill>
        <p:spPr>
          <a:xfrm>
            <a:off x="72946" y="865904"/>
            <a:ext cx="4431266" cy="4953000"/>
          </a:xfrm>
          <a:prstGeom prst="rect">
            <a:avLst/>
          </a:prstGeom>
        </p:spPr>
      </p:pic>
      <p:pic>
        <p:nvPicPr>
          <p:cNvPr id="7" name="Picture 6">
            <a:extLst>
              <a:ext uri="{FF2B5EF4-FFF2-40B4-BE49-F238E27FC236}">
                <a16:creationId xmlns:a16="http://schemas.microsoft.com/office/drawing/2014/main" id="{EAB250A7-65D1-4EAC-BA1B-9B7328071CB7}"/>
              </a:ext>
            </a:extLst>
          </p:cNvPr>
          <p:cNvPicPr>
            <a:picLocks noChangeAspect="1"/>
          </p:cNvPicPr>
          <p:nvPr/>
        </p:nvPicPr>
        <p:blipFill>
          <a:blip r:embed="rId3"/>
          <a:stretch>
            <a:fillRect/>
          </a:stretch>
        </p:blipFill>
        <p:spPr>
          <a:xfrm>
            <a:off x="4639789" y="816026"/>
            <a:ext cx="4348135" cy="5997665"/>
          </a:xfrm>
          <a:prstGeom prst="rect">
            <a:avLst/>
          </a:prstGeom>
        </p:spPr>
      </p:pic>
      <p:sp>
        <p:nvSpPr>
          <p:cNvPr id="8" name="Rectangle 7">
            <a:extLst>
              <a:ext uri="{FF2B5EF4-FFF2-40B4-BE49-F238E27FC236}">
                <a16:creationId xmlns:a16="http://schemas.microsoft.com/office/drawing/2014/main" id="{2CC2B842-5B70-4129-9BBB-5BCBA66B1F4E}"/>
              </a:ext>
            </a:extLst>
          </p:cNvPr>
          <p:cNvSpPr/>
          <p:nvPr/>
        </p:nvSpPr>
        <p:spPr bwMode="auto">
          <a:xfrm>
            <a:off x="2293465" y="3300153"/>
            <a:ext cx="2193274" cy="2518751"/>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9" name="Rectangle 8">
            <a:extLst>
              <a:ext uri="{FF2B5EF4-FFF2-40B4-BE49-F238E27FC236}">
                <a16:creationId xmlns:a16="http://schemas.microsoft.com/office/drawing/2014/main" id="{43B63FC3-B5EF-4E3D-992B-4332B10B02B7}"/>
              </a:ext>
            </a:extLst>
          </p:cNvPr>
          <p:cNvSpPr/>
          <p:nvPr/>
        </p:nvSpPr>
        <p:spPr bwMode="auto">
          <a:xfrm>
            <a:off x="4600086" y="807714"/>
            <a:ext cx="2193274" cy="1237218"/>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0" name="Rectangle 9">
            <a:extLst>
              <a:ext uri="{FF2B5EF4-FFF2-40B4-BE49-F238E27FC236}">
                <a16:creationId xmlns:a16="http://schemas.microsoft.com/office/drawing/2014/main" id="{9E560F68-F0D2-4C40-BF76-6166679F37DE}"/>
              </a:ext>
            </a:extLst>
          </p:cNvPr>
          <p:cNvSpPr/>
          <p:nvPr/>
        </p:nvSpPr>
        <p:spPr bwMode="auto">
          <a:xfrm>
            <a:off x="4600086" y="2042154"/>
            <a:ext cx="2193274" cy="154894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1" name="Rectangle 10">
            <a:extLst>
              <a:ext uri="{FF2B5EF4-FFF2-40B4-BE49-F238E27FC236}">
                <a16:creationId xmlns:a16="http://schemas.microsoft.com/office/drawing/2014/main" id="{8ADA785B-7F2C-44A3-81B7-E8F1F57CA44D}"/>
              </a:ext>
            </a:extLst>
          </p:cNvPr>
          <p:cNvSpPr/>
          <p:nvPr/>
        </p:nvSpPr>
        <p:spPr bwMode="auto">
          <a:xfrm>
            <a:off x="4600086" y="3591098"/>
            <a:ext cx="2193274" cy="177892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2" name="Rectangle 11">
            <a:extLst>
              <a:ext uri="{FF2B5EF4-FFF2-40B4-BE49-F238E27FC236}">
                <a16:creationId xmlns:a16="http://schemas.microsoft.com/office/drawing/2014/main" id="{5517441C-EC96-48A4-8F37-268A1329F557}"/>
              </a:ext>
            </a:extLst>
          </p:cNvPr>
          <p:cNvSpPr/>
          <p:nvPr/>
        </p:nvSpPr>
        <p:spPr bwMode="auto">
          <a:xfrm>
            <a:off x="4600086" y="5356167"/>
            <a:ext cx="2193274" cy="911629"/>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3" name="Rectangle 12">
            <a:extLst>
              <a:ext uri="{FF2B5EF4-FFF2-40B4-BE49-F238E27FC236}">
                <a16:creationId xmlns:a16="http://schemas.microsoft.com/office/drawing/2014/main" id="{EB0B191B-B6B6-48F1-9141-B2768875341E}"/>
              </a:ext>
            </a:extLst>
          </p:cNvPr>
          <p:cNvSpPr/>
          <p:nvPr/>
        </p:nvSpPr>
        <p:spPr bwMode="auto">
          <a:xfrm>
            <a:off x="62053" y="5150338"/>
            <a:ext cx="2193274" cy="668566"/>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4" name="Rectangle 13">
            <a:extLst>
              <a:ext uri="{FF2B5EF4-FFF2-40B4-BE49-F238E27FC236}">
                <a16:creationId xmlns:a16="http://schemas.microsoft.com/office/drawing/2014/main" id="{17993677-1FC0-4479-9993-54409208C58C}"/>
              </a:ext>
            </a:extLst>
          </p:cNvPr>
          <p:cNvSpPr/>
          <p:nvPr/>
        </p:nvSpPr>
        <p:spPr bwMode="auto">
          <a:xfrm>
            <a:off x="2293465" y="870065"/>
            <a:ext cx="2193274" cy="360219"/>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6" name="Rectangle 15">
            <a:extLst>
              <a:ext uri="{FF2B5EF4-FFF2-40B4-BE49-F238E27FC236}">
                <a16:creationId xmlns:a16="http://schemas.microsoft.com/office/drawing/2014/main" id="{B3ED2C9E-A286-45E1-8830-C5556B69C44D}"/>
              </a:ext>
            </a:extLst>
          </p:cNvPr>
          <p:cNvSpPr/>
          <p:nvPr/>
        </p:nvSpPr>
        <p:spPr bwMode="auto">
          <a:xfrm>
            <a:off x="2293465" y="1230284"/>
            <a:ext cx="2193274" cy="2069869"/>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7" name="Rectangle 16">
            <a:extLst>
              <a:ext uri="{FF2B5EF4-FFF2-40B4-BE49-F238E27FC236}">
                <a16:creationId xmlns:a16="http://schemas.microsoft.com/office/drawing/2014/main" id="{6BE888C0-3162-45B2-ACEF-DF824CD31045}"/>
              </a:ext>
            </a:extLst>
          </p:cNvPr>
          <p:cNvSpPr/>
          <p:nvPr/>
        </p:nvSpPr>
        <p:spPr bwMode="auto">
          <a:xfrm>
            <a:off x="4599239" y="6267796"/>
            <a:ext cx="2193274" cy="554188"/>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8" name="Rectangle 17">
            <a:extLst>
              <a:ext uri="{FF2B5EF4-FFF2-40B4-BE49-F238E27FC236}">
                <a16:creationId xmlns:a16="http://schemas.microsoft.com/office/drawing/2014/main" id="{16257A33-7555-41AE-AC3C-97FBBE16510C}"/>
              </a:ext>
            </a:extLst>
          </p:cNvPr>
          <p:cNvSpPr/>
          <p:nvPr/>
        </p:nvSpPr>
        <p:spPr bwMode="auto">
          <a:xfrm>
            <a:off x="6849878" y="2998124"/>
            <a:ext cx="2193274" cy="493221"/>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9" name="Rectangle 18">
            <a:extLst>
              <a:ext uri="{FF2B5EF4-FFF2-40B4-BE49-F238E27FC236}">
                <a16:creationId xmlns:a16="http://schemas.microsoft.com/office/drawing/2014/main" id="{15F18E80-F63B-4D52-A560-05479D52C245}"/>
              </a:ext>
            </a:extLst>
          </p:cNvPr>
          <p:cNvSpPr/>
          <p:nvPr/>
        </p:nvSpPr>
        <p:spPr bwMode="auto">
          <a:xfrm>
            <a:off x="59273" y="4478727"/>
            <a:ext cx="2193274" cy="781026"/>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20" name="TextBox 19">
            <a:extLst>
              <a:ext uri="{FF2B5EF4-FFF2-40B4-BE49-F238E27FC236}">
                <a16:creationId xmlns:a16="http://schemas.microsoft.com/office/drawing/2014/main" id="{C38E229C-0036-41FD-97E1-285E8C725B36}"/>
              </a:ext>
            </a:extLst>
          </p:cNvPr>
          <p:cNvSpPr txBox="1"/>
          <p:nvPr/>
        </p:nvSpPr>
        <p:spPr>
          <a:xfrm>
            <a:off x="357699" y="3821521"/>
            <a:ext cx="1594796" cy="338554"/>
          </a:xfrm>
          <a:prstGeom prst="rect">
            <a:avLst/>
          </a:prstGeom>
          <a:solidFill>
            <a:schemeClr val="bg1"/>
          </a:solidFill>
          <a:ln w="25400">
            <a:solidFill>
              <a:srgbClr val="C00000"/>
            </a:solidFill>
          </a:ln>
        </p:spPr>
        <p:txBody>
          <a:bodyPr wrap="none" rtlCol="0">
            <a:spAutoFit/>
          </a:bodyPr>
          <a:lstStyle/>
          <a:p>
            <a:r>
              <a:rPr lang="en-US" sz="1600" dirty="0"/>
              <a:t>C: The problem</a:t>
            </a:r>
          </a:p>
        </p:txBody>
      </p:sp>
      <p:sp>
        <p:nvSpPr>
          <p:cNvPr id="21" name="TextBox 20">
            <a:extLst>
              <a:ext uri="{FF2B5EF4-FFF2-40B4-BE49-F238E27FC236}">
                <a16:creationId xmlns:a16="http://schemas.microsoft.com/office/drawing/2014/main" id="{57C0308A-375B-4C74-9D44-29846736EEC3}"/>
              </a:ext>
            </a:extLst>
          </p:cNvPr>
          <p:cNvSpPr txBox="1"/>
          <p:nvPr/>
        </p:nvSpPr>
        <p:spPr>
          <a:xfrm>
            <a:off x="336024" y="6117654"/>
            <a:ext cx="1654620" cy="584775"/>
          </a:xfrm>
          <a:prstGeom prst="rect">
            <a:avLst/>
          </a:prstGeom>
          <a:solidFill>
            <a:schemeClr val="bg1"/>
          </a:solidFill>
          <a:ln w="25400">
            <a:solidFill>
              <a:srgbClr val="C00000"/>
            </a:solidFill>
          </a:ln>
        </p:spPr>
        <p:txBody>
          <a:bodyPr wrap="none" rtlCol="0">
            <a:spAutoFit/>
          </a:bodyPr>
          <a:lstStyle/>
          <a:p>
            <a:pPr algn="ctr"/>
            <a:r>
              <a:rPr lang="en-US" sz="1600" dirty="0"/>
              <a:t>G: Conventional</a:t>
            </a:r>
          </a:p>
          <a:p>
            <a:pPr algn="ctr"/>
            <a:r>
              <a:rPr lang="en-US" sz="1600" dirty="0"/>
              <a:t>wisdom</a:t>
            </a:r>
          </a:p>
        </p:txBody>
      </p:sp>
      <p:sp>
        <p:nvSpPr>
          <p:cNvPr id="22" name="TextBox 21">
            <a:extLst>
              <a:ext uri="{FF2B5EF4-FFF2-40B4-BE49-F238E27FC236}">
                <a16:creationId xmlns:a16="http://schemas.microsoft.com/office/drawing/2014/main" id="{86E06B4C-2027-4161-B34B-D74C37F650B1}"/>
              </a:ext>
            </a:extLst>
          </p:cNvPr>
          <p:cNvSpPr txBox="1"/>
          <p:nvPr/>
        </p:nvSpPr>
        <p:spPr>
          <a:xfrm>
            <a:off x="465840" y="1974187"/>
            <a:ext cx="1324402" cy="584775"/>
          </a:xfrm>
          <a:prstGeom prst="rect">
            <a:avLst/>
          </a:prstGeom>
          <a:solidFill>
            <a:schemeClr val="bg1"/>
          </a:solidFill>
          <a:ln w="25400">
            <a:solidFill>
              <a:srgbClr val="C00000"/>
            </a:solidFill>
          </a:ln>
        </p:spPr>
        <p:txBody>
          <a:bodyPr wrap="none" rtlCol="0">
            <a:spAutoFit/>
          </a:bodyPr>
          <a:lstStyle/>
          <a:p>
            <a:pPr algn="ctr"/>
            <a:r>
              <a:rPr lang="en-US" sz="1600" dirty="0"/>
              <a:t>I: Solution</a:t>
            </a:r>
          </a:p>
          <a:p>
            <a:pPr algn="ctr"/>
            <a:r>
              <a:rPr lang="en-US" sz="1600" dirty="0"/>
              <a:t>as black box</a:t>
            </a:r>
          </a:p>
        </p:txBody>
      </p:sp>
      <p:sp>
        <p:nvSpPr>
          <p:cNvPr id="24" name="TextBox 23">
            <a:extLst>
              <a:ext uri="{FF2B5EF4-FFF2-40B4-BE49-F238E27FC236}">
                <a16:creationId xmlns:a16="http://schemas.microsoft.com/office/drawing/2014/main" id="{938E3C60-9806-4746-A2D0-9F6114F000BA}"/>
              </a:ext>
            </a:extLst>
          </p:cNvPr>
          <p:cNvSpPr txBox="1"/>
          <p:nvPr/>
        </p:nvSpPr>
        <p:spPr>
          <a:xfrm>
            <a:off x="1884482" y="2649892"/>
            <a:ext cx="2265941" cy="338554"/>
          </a:xfrm>
          <a:prstGeom prst="rect">
            <a:avLst/>
          </a:prstGeom>
          <a:solidFill>
            <a:schemeClr val="bg1"/>
          </a:solidFill>
          <a:ln w="25400">
            <a:solidFill>
              <a:srgbClr val="C00000"/>
            </a:solidFill>
          </a:ln>
        </p:spPr>
        <p:txBody>
          <a:bodyPr wrap="none" rtlCol="0">
            <a:spAutoFit/>
          </a:bodyPr>
          <a:lstStyle/>
          <a:p>
            <a:r>
              <a:rPr lang="en-US" sz="1600" dirty="0"/>
              <a:t>I: The solutions offered</a:t>
            </a:r>
          </a:p>
        </p:txBody>
      </p:sp>
      <p:sp>
        <p:nvSpPr>
          <p:cNvPr id="25" name="TextBox 24">
            <a:extLst>
              <a:ext uri="{FF2B5EF4-FFF2-40B4-BE49-F238E27FC236}">
                <a16:creationId xmlns:a16="http://schemas.microsoft.com/office/drawing/2014/main" id="{6539B04C-B77D-4DF2-BF74-E0E6EF0F10A1}"/>
              </a:ext>
            </a:extLst>
          </p:cNvPr>
          <p:cNvSpPr txBox="1"/>
          <p:nvPr/>
        </p:nvSpPr>
        <p:spPr>
          <a:xfrm>
            <a:off x="2541941" y="4190582"/>
            <a:ext cx="1553630" cy="584775"/>
          </a:xfrm>
          <a:prstGeom prst="rect">
            <a:avLst/>
          </a:prstGeom>
          <a:solidFill>
            <a:schemeClr val="bg1"/>
          </a:solidFill>
          <a:ln w="25400">
            <a:solidFill>
              <a:srgbClr val="C00000"/>
            </a:solidFill>
          </a:ln>
        </p:spPr>
        <p:txBody>
          <a:bodyPr wrap="none" rtlCol="0">
            <a:spAutoFit/>
          </a:bodyPr>
          <a:lstStyle/>
          <a:p>
            <a:pPr algn="ctr"/>
            <a:r>
              <a:rPr lang="en-US" sz="1600" dirty="0"/>
              <a:t>I: Experimental</a:t>
            </a:r>
          </a:p>
          <a:p>
            <a:pPr algn="ctr"/>
            <a:r>
              <a:rPr lang="en-US" sz="1600" dirty="0"/>
              <a:t>highlights</a:t>
            </a:r>
          </a:p>
        </p:txBody>
      </p:sp>
      <p:sp>
        <p:nvSpPr>
          <p:cNvPr id="26" name="TextBox 25">
            <a:extLst>
              <a:ext uri="{FF2B5EF4-FFF2-40B4-BE49-F238E27FC236}">
                <a16:creationId xmlns:a16="http://schemas.microsoft.com/office/drawing/2014/main" id="{EB21536A-1CE0-4CDE-B385-532210AAD326}"/>
              </a:ext>
            </a:extLst>
          </p:cNvPr>
          <p:cNvSpPr txBox="1"/>
          <p:nvPr/>
        </p:nvSpPr>
        <p:spPr>
          <a:xfrm>
            <a:off x="2699508" y="6378038"/>
            <a:ext cx="1346844" cy="338554"/>
          </a:xfrm>
          <a:prstGeom prst="rect">
            <a:avLst/>
          </a:prstGeom>
          <a:solidFill>
            <a:schemeClr val="bg1"/>
          </a:solidFill>
          <a:ln w="25400">
            <a:solidFill>
              <a:srgbClr val="C00000"/>
            </a:solidFill>
          </a:ln>
        </p:spPr>
        <p:txBody>
          <a:bodyPr wrap="none" rtlCol="0">
            <a:spAutoFit/>
          </a:bodyPr>
          <a:lstStyle/>
          <a:p>
            <a:r>
              <a:rPr lang="en-US" sz="1600" dirty="0"/>
              <a:t>Organization</a:t>
            </a:r>
          </a:p>
        </p:txBody>
      </p:sp>
      <p:cxnSp>
        <p:nvCxnSpPr>
          <p:cNvPr id="15" name="Straight Connector 14">
            <a:extLst>
              <a:ext uri="{FF2B5EF4-FFF2-40B4-BE49-F238E27FC236}">
                <a16:creationId xmlns:a16="http://schemas.microsoft.com/office/drawing/2014/main" id="{237B4845-E4F2-43DB-BB7F-CDC5F930CA39}"/>
              </a:ext>
            </a:extLst>
          </p:cNvPr>
          <p:cNvCxnSpPr>
            <a:cxnSpLocks/>
            <a:stCxn id="20" idx="2"/>
            <a:endCxn id="19" idx="0"/>
          </p:cNvCxnSpPr>
          <p:nvPr/>
        </p:nvCxnSpPr>
        <p:spPr bwMode="auto">
          <a:xfrm>
            <a:off x="1155097" y="4160075"/>
            <a:ext cx="813" cy="318652"/>
          </a:xfrm>
          <a:prstGeom prst="line">
            <a:avLst/>
          </a:prstGeom>
          <a:ln w="25400">
            <a:headEnd type="none" w="med" len="med"/>
            <a:tailEnd type="none" w="lg"/>
          </a:ln>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91CD84E3-86BD-4E83-AF90-D09104E377D5}"/>
              </a:ext>
            </a:extLst>
          </p:cNvPr>
          <p:cNvCxnSpPr>
            <a:cxnSpLocks/>
            <a:stCxn id="13" idx="2"/>
            <a:endCxn id="21" idx="0"/>
          </p:cNvCxnSpPr>
          <p:nvPr/>
        </p:nvCxnSpPr>
        <p:spPr bwMode="auto">
          <a:xfrm>
            <a:off x="1158690" y="5818904"/>
            <a:ext cx="4644" cy="298750"/>
          </a:xfrm>
          <a:prstGeom prst="line">
            <a:avLst/>
          </a:prstGeom>
          <a:ln w="25400">
            <a:headEnd type="none" w="med" len="med"/>
            <a:tailEnd type="none" w="lg"/>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BC18676B-6444-4E1E-994D-5B6C67651BC7}"/>
              </a:ext>
            </a:extLst>
          </p:cNvPr>
          <p:cNvCxnSpPr>
            <a:cxnSpLocks/>
            <a:stCxn id="23" idx="3"/>
            <a:endCxn id="8" idx="1"/>
          </p:cNvCxnSpPr>
          <p:nvPr/>
        </p:nvCxnSpPr>
        <p:spPr bwMode="auto">
          <a:xfrm>
            <a:off x="1823635" y="4559528"/>
            <a:ext cx="469830" cy="1"/>
          </a:xfrm>
          <a:prstGeom prst="line">
            <a:avLst/>
          </a:prstGeom>
          <a:ln w="25400">
            <a:headEnd type="none" w="med" len="med"/>
            <a:tailEnd type="none" w="lg"/>
          </a:ln>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EB7F6B05-83CB-426E-8F92-C5F434C0ECE3}"/>
              </a:ext>
            </a:extLst>
          </p:cNvPr>
          <p:cNvCxnSpPr>
            <a:cxnSpLocks/>
            <a:stCxn id="16" idx="1"/>
            <a:endCxn id="22" idx="3"/>
          </p:cNvCxnSpPr>
          <p:nvPr/>
        </p:nvCxnSpPr>
        <p:spPr bwMode="auto">
          <a:xfrm flipH="1">
            <a:off x="1790242" y="2265219"/>
            <a:ext cx="503223" cy="1356"/>
          </a:xfrm>
          <a:prstGeom prst="line">
            <a:avLst/>
          </a:prstGeom>
          <a:ln w="25400">
            <a:headEnd type="none" w="med" len="med"/>
            <a:tailEnd type="none" w="lg"/>
          </a:ln>
        </p:spPr>
        <p:style>
          <a:lnRef idx="1">
            <a:schemeClr val="accent2"/>
          </a:lnRef>
          <a:fillRef idx="0">
            <a:schemeClr val="accent2"/>
          </a:fillRef>
          <a:effectRef idx="0">
            <a:schemeClr val="accent2"/>
          </a:effectRef>
          <a:fontRef idx="minor">
            <a:schemeClr val="tx1"/>
          </a:fontRef>
        </p:style>
      </p:cxnSp>
      <p:cxnSp>
        <p:nvCxnSpPr>
          <p:cNvPr id="41" name="Straight Connector 40">
            <a:extLst>
              <a:ext uri="{FF2B5EF4-FFF2-40B4-BE49-F238E27FC236}">
                <a16:creationId xmlns:a16="http://schemas.microsoft.com/office/drawing/2014/main" id="{79918022-90FD-4F82-92D9-8052514E5FB8}"/>
              </a:ext>
            </a:extLst>
          </p:cNvPr>
          <p:cNvCxnSpPr>
            <a:cxnSpLocks/>
            <a:stCxn id="24" idx="3"/>
            <a:endCxn id="10" idx="1"/>
          </p:cNvCxnSpPr>
          <p:nvPr/>
        </p:nvCxnSpPr>
        <p:spPr bwMode="auto">
          <a:xfrm flipV="1">
            <a:off x="4150423" y="2816626"/>
            <a:ext cx="449663" cy="2543"/>
          </a:xfrm>
          <a:prstGeom prst="line">
            <a:avLst/>
          </a:prstGeom>
          <a:ln w="25400">
            <a:headEnd type="none" w="med" len="med"/>
            <a:tailEnd type="none" w="lg"/>
          </a:ln>
        </p:spPr>
        <p:style>
          <a:lnRef idx="1">
            <a:schemeClr val="accent2"/>
          </a:lnRef>
          <a:fillRef idx="0">
            <a:schemeClr val="accent2"/>
          </a:fillRef>
          <a:effectRef idx="0">
            <a:schemeClr val="accent2"/>
          </a:effectRef>
          <a:fontRef idx="minor">
            <a:schemeClr val="tx1"/>
          </a:fontRef>
        </p:style>
      </p:cxnSp>
      <p:sp>
        <p:nvSpPr>
          <p:cNvPr id="44" name="TextBox 43">
            <a:extLst>
              <a:ext uri="{FF2B5EF4-FFF2-40B4-BE49-F238E27FC236}">
                <a16:creationId xmlns:a16="http://schemas.microsoft.com/office/drawing/2014/main" id="{1BF8F549-1D53-458E-A208-F050DDBA7766}"/>
              </a:ext>
            </a:extLst>
          </p:cNvPr>
          <p:cNvSpPr txBox="1"/>
          <p:nvPr/>
        </p:nvSpPr>
        <p:spPr>
          <a:xfrm>
            <a:off x="2647111" y="5648052"/>
            <a:ext cx="1391728" cy="338554"/>
          </a:xfrm>
          <a:prstGeom prst="rect">
            <a:avLst/>
          </a:prstGeom>
          <a:solidFill>
            <a:schemeClr val="bg1"/>
          </a:solidFill>
          <a:ln w="25400">
            <a:solidFill>
              <a:srgbClr val="C00000"/>
            </a:solidFill>
          </a:ln>
        </p:spPr>
        <p:txBody>
          <a:bodyPr wrap="none" rtlCol="0">
            <a:spAutoFit/>
          </a:bodyPr>
          <a:lstStyle/>
          <a:p>
            <a:r>
              <a:rPr lang="en-US" sz="1600" dirty="0"/>
              <a:t>Contributions</a:t>
            </a:r>
          </a:p>
        </p:txBody>
      </p:sp>
      <p:cxnSp>
        <p:nvCxnSpPr>
          <p:cNvPr id="45" name="Straight Connector 44">
            <a:extLst>
              <a:ext uri="{FF2B5EF4-FFF2-40B4-BE49-F238E27FC236}">
                <a16:creationId xmlns:a16="http://schemas.microsoft.com/office/drawing/2014/main" id="{5CB570E9-5D68-4C6F-BDA9-EF5B5CE23F16}"/>
              </a:ext>
            </a:extLst>
          </p:cNvPr>
          <p:cNvCxnSpPr>
            <a:cxnSpLocks/>
            <a:stCxn id="44" idx="3"/>
            <a:endCxn id="12" idx="1"/>
          </p:cNvCxnSpPr>
          <p:nvPr/>
        </p:nvCxnSpPr>
        <p:spPr bwMode="auto">
          <a:xfrm flipV="1">
            <a:off x="4038839" y="5811982"/>
            <a:ext cx="561247" cy="5347"/>
          </a:xfrm>
          <a:prstGeom prst="line">
            <a:avLst/>
          </a:prstGeom>
          <a:ln w="25400">
            <a:headEnd type="none" w="med" len="med"/>
            <a:tailEnd type="none" w="lg"/>
          </a:ln>
        </p:spPr>
        <p:style>
          <a:lnRef idx="1">
            <a:schemeClr val="accent2"/>
          </a:lnRef>
          <a:fillRef idx="0">
            <a:schemeClr val="accent2"/>
          </a:fillRef>
          <a:effectRef idx="0">
            <a:schemeClr val="accent2"/>
          </a:effectRef>
          <a:fontRef idx="minor">
            <a:schemeClr val="tx1"/>
          </a:fontRef>
        </p:style>
      </p:cxnSp>
      <p:cxnSp>
        <p:nvCxnSpPr>
          <p:cNvPr id="48" name="Straight Connector 47">
            <a:extLst>
              <a:ext uri="{FF2B5EF4-FFF2-40B4-BE49-F238E27FC236}">
                <a16:creationId xmlns:a16="http://schemas.microsoft.com/office/drawing/2014/main" id="{455159B8-9832-4A23-BC1D-CC23FF952B1F}"/>
              </a:ext>
            </a:extLst>
          </p:cNvPr>
          <p:cNvCxnSpPr>
            <a:cxnSpLocks/>
            <a:stCxn id="17" idx="1"/>
            <a:endCxn id="26" idx="3"/>
          </p:cNvCxnSpPr>
          <p:nvPr/>
        </p:nvCxnSpPr>
        <p:spPr bwMode="auto">
          <a:xfrm flipH="1">
            <a:off x="4046352" y="6544890"/>
            <a:ext cx="552887" cy="2425"/>
          </a:xfrm>
          <a:prstGeom prst="line">
            <a:avLst/>
          </a:prstGeom>
          <a:ln w="25400">
            <a:headEnd type="none" w="med" len="med"/>
            <a:tailEnd type="none" w="lg"/>
          </a:ln>
        </p:spPr>
        <p:style>
          <a:lnRef idx="1">
            <a:schemeClr val="accent2"/>
          </a:lnRef>
          <a:fillRef idx="0">
            <a:schemeClr val="accent2"/>
          </a:fillRef>
          <a:effectRef idx="0">
            <a:schemeClr val="accent2"/>
          </a:effectRef>
          <a:fontRef idx="minor">
            <a:schemeClr val="tx1"/>
          </a:fontRef>
        </p:style>
      </p:cxnSp>
      <p:cxnSp>
        <p:nvCxnSpPr>
          <p:cNvPr id="51" name="Straight Connector 50">
            <a:extLst>
              <a:ext uri="{FF2B5EF4-FFF2-40B4-BE49-F238E27FC236}">
                <a16:creationId xmlns:a16="http://schemas.microsoft.com/office/drawing/2014/main" id="{327262A1-FE75-4FF4-A80E-4A942CAF92E2}"/>
              </a:ext>
            </a:extLst>
          </p:cNvPr>
          <p:cNvCxnSpPr>
            <a:cxnSpLocks/>
            <a:stCxn id="11" idx="1"/>
            <a:endCxn id="25" idx="3"/>
          </p:cNvCxnSpPr>
          <p:nvPr/>
        </p:nvCxnSpPr>
        <p:spPr bwMode="auto">
          <a:xfrm flipH="1">
            <a:off x="4095571" y="4480560"/>
            <a:ext cx="504515" cy="2410"/>
          </a:xfrm>
          <a:prstGeom prst="line">
            <a:avLst/>
          </a:prstGeom>
          <a:ln w="25400">
            <a:headEnd type="none" w="med" len="med"/>
            <a:tailEnd type="none" w="lg"/>
          </a:ln>
        </p:spPr>
        <p:style>
          <a:lnRef idx="1">
            <a:schemeClr val="accent2"/>
          </a:lnRef>
          <a:fillRef idx="0">
            <a:schemeClr val="accent2"/>
          </a:fillRef>
          <a:effectRef idx="0">
            <a:schemeClr val="accent2"/>
          </a:effectRef>
          <a:fontRef idx="minor">
            <a:schemeClr val="tx1"/>
          </a:fontRef>
        </p:style>
      </p:cxnSp>
      <p:sp>
        <p:nvSpPr>
          <p:cNvPr id="23" name="TextBox 22">
            <a:extLst>
              <a:ext uri="{FF2B5EF4-FFF2-40B4-BE49-F238E27FC236}">
                <a16:creationId xmlns:a16="http://schemas.microsoft.com/office/drawing/2014/main" id="{8BA3ADC8-5616-4902-B412-C98FC7C362C9}"/>
              </a:ext>
            </a:extLst>
          </p:cNvPr>
          <p:cNvSpPr txBox="1"/>
          <p:nvPr/>
        </p:nvSpPr>
        <p:spPr>
          <a:xfrm>
            <a:off x="443129" y="4390251"/>
            <a:ext cx="1380506" cy="338554"/>
          </a:xfrm>
          <a:prstGeom prst="rect">
            <a:avLst/>
          </a:prstGeom>
          <a:solidFill>
            <a:schemeClr val="bg1"/>
          </a:solidFill>
          <a:ln w="25400">
            <a:solidFill>
              <a:srgbClr val="C00000"/>
            </a:solidFill>
          </a:ln>
        </p:spPr>
        <p:txBody>
          <a:bodyPr wrap="none" rtlCol="0">
            <a:spAutoFit/>
          </a:bodyPr>
          <a:lstStyle/>
          <a:p>
            <a:r>
              <a:rPr lang="en-US" sz="1600" dirty="0"/>
              <a:t>I: Challenges</a:t>
            </a:r>
          </a:p>
        </p:txBody>
      </p:sp>
    </p:spTree>
    <p:extLst>
      <p:ext uri="{BB962C8B-B14F-4D97-AF65-F5344CB8AC3E}">
        <p14:creationId xmlns:p14="http://schemas.microsoft.com/office/powerpoint/2010/main" val="2737009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par>
                                <p:cTn id="25" presetID="9"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dissolve">
                                      <p:cBhvr>
                                        <p:cTn id="27" dur="500"/>
                                        <p:tgtEl>
                                          <p:spTgt spid="28"/>
                                        </p:tgtEl>
                                      </p:cBhvr>
                                    </p:animEffect>
                                  </p:childTnLst>
                                </p:cTn>
                              </p:par>
                              <p:par>
                                <p:cTn id="28" presetID="9" presetClass="exit" presetSubtype="0" fill="hold" grpId="1" nodeType="withEffect">
                                  <p:stCondLst>
                                    <p:cond delay="0"/>
                                  </p:stCondLst>
                                  <p:childTnLst>
                                    <p:animEffect transition="out" filter="dissolve">
                                      <p:cBhvr>
                                        <p:cTn id="29" dur="500"/>
                                        <p:tgtEl>
                                          <p:spTgt spid="19"/>
                                        </p:tgtEl>
                                      </p:cBhvr>
                                    </p:animEffect>
                                    <p:set>
                                      <p:cBhvr>
                                        <p:cTn id="30" dur="1" fill="hold">
                                          <p:stCondLst>
                                            <p:cond delay="499"/>
                                          </p:stCondLst>
                                        </p:cTn>
                                        <p:tgtEl>
                                          <p:spTgt spid="19"/>
                                        </p:tgtEl>
                                        <p:attrNameLst>
                                          <p:attrName>style.visibility</p:attrName>
                                        </p:attrNameLst>
                                      </p:cBhvr>
                                      <p:to>
                                        <p:strVal val="hidden"/>
                                      </p:to>
                                    </p:set>
                                  </p:childTnLst>
                                </p:cTn>
                              </p:par>
                              <p:par>
                                <p:cTn id="31" presetID="9" presetClass="exit" presetSubtype="0" fill="hold" grpId="1" nodeType="withEffect">
                                  <p:stCondLst>
                                    <p:cond delay="0"/>
                                  </p:stCondLst>
                                  <p:childTnLst>
                                    <p:animEffect transition="out" filter="dissolve">
                                      <p:cBhvr>
                                        <p:cTn id="32" dur="500"/>
                                        <p:tgtEl>
                                          <p:spTgt spid="20"/>
                                        </p:tgtEl>
                                      </p:cBhvr>
                                    </p:animEffect>
                                    <p:set>
                                      <p:cBhvr>
                                        <p:cTn id="33" dur="1" fill="hold">
                                          <p:stCondLst>
                                            <p:cond delay="499"/>
                                          </p:stCondLst>
                                        </p:cTn>
                                        <p:tgtEl>
                                          <p:spTgt spid="20"/>
                                        </p:tgtEl>
                                        <p:attrNameLst>
                                          <p:attrName>style.visibility</p:attrName>
                                        </p:attrNameLst>
                                      </p:cBhvr>
                                      <p:to>
                                        <p:strVal val="hidden"/>
                                      </p:to>
                                    </p:set>
                                  </p:childTnLst>
                                </p:cTn>
                              </p:par>
                              <p:par>
                                <p:cTn id="34" presetID="9" presetClass="exit" presetSubtype="0" fill="hold" nodeType="withEffect">
                                  <p:stCondLst>
                                    <p:cond delay="0"/>
                                  </p:stCondLst>
                                  <p:childTnLst>
                                    <p:animEffect transition="out" filter="dissolve">
                                      <p:cBhvr>
                                        <p:cTn id="35" dur="500"/>
                                        <p:tgtEl>
                                          <p:spTgt spid="15"/>
                                        </p:tgtEl>
                                      </p:cBhvr>
                                    </p:animEffect>
                                    <p:set>
                                      <p:cBhvr>
                                        <p:cTn id="36" dur="1" fill="hold">
                                          <p:stCondLst>
                                            <p:cond delay="499"/>
                                          </p:stCondLst>
                                        </p:cTn>
                                        <p:tgtEl>
                                          <p:spTgt spid="1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dissolve">
                                      <p:cBhvr>
                                        <p:cTn id="41" dur="500"/>
                                        <p:tgtEl>
                                          <p:spTgt spid="16"/>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dissolve">
                                      <p:cBhvr>
                                        <p:cTn id="44" dur="500"/>
                                        <p:tgtEl>
                                          <p:spTgt spid="22"/>
                                        </p:tgtEl>
                                      </p:cBhvr>
                                    </p:animEffect>
                                  </p:childTnLst>
                                </p:cTn>
                              </p:par>
                              <p:par>
                                <p:cTn id="45" presetID="9" presetClass="entr" presetSubtype="0" fill="hold"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dissolve">
                                      <p:cBhvr>
                                        <p:cTn id="47" dur="500"/>
                                        <p:tgtEl>
                                          <p:spTgt spid="36"/>
                                        </p:tgtEl>
                                      </p:cBhvr>
                                    </p:animEffect>
                                  </p:childTnLst>
                                </p:cTn>
                              </p:par>
                              <p:par>
                                <p:cTn id="48" presetID="9" presetClass="exit" presetSubtype="0" fill="hold" grpId="1" nodeType="withEffect">
                                  <p:stCondLst>
                                    <p:cond delay="0"/>
                                  </p:stCondLst>
                                  <p:childTnLst>
                                    <p:animEffect transition="out" filter="dissolve">
                                      <p:cBhvr>
                                        <p:cTn id="49" dur="500"/>
                                        <p:tgtEl>
                                          <p:spTgt spid="13"/>
                                        </p:tgtEl>
                                      </p:cBhvr>
                                    </p:animEffect>
                                    <p:set>
                                      <p:cBhvr>
                                        <p:cTn id="50" dur="1" fill="hold">
                                          <p:stCondLst>
                                            <p:cond delay="499"/>
                                          </p:stCondLst>
                                        </p:cTn>
                                        <p:tgtEl>
                                          <p:spTgt spid="13"/>
                                        </p:tgtEl>
                                        <p:attrNameLst>
                                          <p:attrName>style.visibility</p:attrName>
                                        </p:attrNameLst>
                                      </p:cBhvr>
                                      <p:to>
                                        <p:strVal val="hidden"/>
                                      </p:to>
                                    </p:set>
                                  </p:childTnLst>
                                </p:cTn>
                              </p:par>
                              <p:par>
                                <p:cTn id="51" presetID="9" presetClass="exit" presetSubtype="0" fill="hold" grpId="1" nodeType="withEffect">
                                  <p:stCondLst>
                                    <p:cond delay="0"/>
                                  </p:stCondLst>
                                  <p:childTnLst>
                                    <p:animEffect transition="out" filter="dissolve">
                                      <p:cBhvr>
                                        <p:cTn id="52" dur="500"/>
                                        <p:tgtEl>
                                          <p:spTgt spid="14"/>
                                        </p:tgtEl>
                                      </p:cBhvr>
                                    </p:animEffect>
                                    <p:set>
                                      <p:cBhvr>
                                        <p:cTn id="53" dur="1" fill="hold">
                                          <p:stCondLst>
                                            <p:cond delay="499"/>
                                          </p:stCondLst>
                                        </p:cTn>
                                        <p:tgtEl>
                                          <p:spTgt spid="14"/>
                                        </p:tgtEl>
                                        <p:attrNameLst>
                                          <p:attrName>style.visibility</p:attrName>
                                        </p:attrNameLst>
                                      </p:cBhvr>
                                      <p:to>
                                        <p:strVal val="hidden"/>
                                      </p:to>
                                    </p:set>
                                  </p:childTnLst>
                                </p:cTn>
                              </p:par>
                              <p:par>
                                <p:cTn id="54" presetID="9" presetClass="exit" presetSubtype="0" fill="hold" grpId="1" nodeType="withEffect">
                                  <p:stCondLst>
                                    <p:cond delay="0"/>
                                  </p:stCondLst>
                                  <p:childTnLst>
                                    <p:animEffect transition="out" filter="dissolve">
                                      <p:cBhvr>
                                        <p:cTn id="55" dur="500"/>
                                        <p:tgtEl>
                                          <p:spTgt spid="21"/>
                                        </p:tgtEl>
                                      </p:cBhvr>
                                    </p:animEffect>
                                    <p:set>
                                      <p:cBhvr>
                                        <p:cTn id="56" dur="1" fill="hold">
                                          <p:stCondLst>
                                            <p:cond delay="499"/>
                                          </p:stCondLst>
                                        </p:cTn>
                                        <p:tgtEl>
                                          <p:spTgt spid="21"/>
                                        </p:tgtEl>
                                        <p:attrNameLst>
                                          <p:attrName>style.visibility</p:attrName>
                                        </p:attrNameLst>
                                      </p:cBhvr>
                                      <p:to>
                                        <p:strVal val="hidden"/>
                                      </p:to>
                                    </p:set>
                                  </p:childTnLst>
                                </p:cTn>
                              </p:par>
                              <p:par>
                                <p:cTn id="57" presetID="9" presetClass="exit" presetSubtype="0" fill="hold" nodeType="withEffect">
                                  <p:stCondLst>
                                    <p:cond delay="0"/>
                                  </p:stCondLst>
                                  <p:childTnLst>
                                    <p:animEffect transition="out" filter="dissolve">
                                      <p:cBhvr>
                                        <p:cTn id="58" dur="500"/>
                                        <p:tgtEl>
                                          <p:spTgt spid="28"/>
                                        </p:tgtEl>
                                      </p:cBhvr>
                                    </p:animEffect>
                                    <p:set>
                                      <p:cBhvr>
                                        <p:cTn id="59" dur="1" fill="hold">
                                          <p:stCondLst>
                                            <p:cond delay="499"/>
                                          </p:stCondLst>
                                        </p:cTn>
                                        <p:tgtEl>
                                          <p:spTgt spid="28"/>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dissolve">
                                      <p:cBhvr>
                                        <p:cTn id="64" dur="500"/>
                                        <p:tgtEl>
                                          <p:spTgt spid="8"/>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dissolve">
                                      <p:cBhvr>
                                        <p:cTn id="67" dur="500"/>
                                        <p:tgtEl>
                                          <p:spTgt spid="9"/>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dissolve">
                                      <p:cBhvr>
                                        <p:cTn id="70" dur="500"/>
                                        <p:tgtEl>
                                          <p:spTgt spid="23"/>
                                        </p:tgtEl>
                                      </p:cBhvr>
                                    </p:animEffect>
                                  </p:childTnLst>
                                </p:cTn>
                              </p:par>
                              <p:par>
                                <p:cTn id="71" presetID="9" presetClass="entr" presetSubtype="0" fill="hold" nodeType="with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dissolve">
                                      <p:cBhvr>
                                        <p:cTn id="73" dur="500"/>
                                        <p:tgtEl>
                                          <p:spTgt spid="31"/>
                                        </p:tgtEl>
                                      </p:cBhvr>
                                    </p:animEffect>
                                  </p:childTnLst>
                                </p:cTn>
                              </p:par>
                              <p:par>
                                <p:cTn id="74" presetID="9" presetClass="exit" presetSubtype="0" fill="hold" grpId="1" nodeType="withEffect">
                                  <p:stCondLst>
                                    <p:cond delay="0"/>
                                  </p:stCondLst>
                                  <p:childTnLst>
                                    <p:animEffect transition="out" filter="dissolve">
                                      <p:cBhvr>
                                        <p:cTn id="75" dur="500"/>
                                        <p:tgtEl>
                                          <p:spTgt spid="16"/>
                                        </p:tgtEl>
                                      </p:cBhvr>
                                    </p:animEffect>
                                    <p:set>
                                      <p:cBhvr>
                                        <p:cTn id="76" dur="1" fill="hold">
                                          <p:stCondLst>
                                            <p:cond delay="499"/>
                                          </p:stCondLst>
                                        </p:cTn>
                                        <p:tgtEl>
                                          <p:spTgt spid="16"/>
                                        </p:tgtEl>
                                        <p:attrNameLst>
                                          <p:attrName>style.visibility</p:attrName>
                                        </p:attrNameLst>
                                      </p:cBhvr>
                                      <p:to>
                                        <p:strVal val="hidden"/>
                                      </p:to>
                                    </p:set>
                                  </p:childTnLst>
                                </p:cTn>
                              </p:par>
                              <p:par>
                                <p:cTn id="77" presetID="9" presetClass="exit" presetSubtype="0" fill="hold" grpId="1" nodeType="withEffect">
                                  <p:stCondLst>
                                    <p:cond delay="0"/>
                                  </p:stCondLst>
                                  <p:childTnLst>
                                    <p:animEffect transition="out" filter="dissolve">
                                      <p:cBhvr>
                                        <p:cTn id="78" dur="500"/>
                                        <p:tgtEl>
                                          <p:spTgt spid="22"/>
                                        </p:tgtEl>
                                      </p:cBhvr>
                                    </p:animEffect>
                                    <p:set>
                                      <p:cBhvr>
                                        <p:cTn id="79" dur="1" fill="hold">
                                          <p:stCondLst>
                                            <p:cond delay="499"/>
                                          </p:stCondLst>
                                        </p:cTn>
                                        <p:tgtEl>
                                          <p:spTgt spid="22"/>
                                        </p:tgtEl>
                                        <p:attrNameLst>
                                          <p:attrName>style.visibility</p:attrName>
                                        </p:attrNameLst>
                                      </p:cBhvr>
                                      <p:to>
                                        <p:strVal val="hidden"/>
                                      </p:to>
                                    </p:set>
                                  </p:childTnLst>
                                </p:cTn>
                              </p:par>
                              <p:par>
                                <p:cTn id="80" presetID="9" presetClass="exit" presetSubtype="0" fill="hold" nodeType="withEffect">
                                  <p:stCondLst>
                                    <p:cond delay="0"/>
                                  </p:stCondLst>
                                  <p:childTnLst>
                                    <p:animEffect transition="out" filter="dissolve">
                                      <p:cBhvr>
                                        <p:cTn id="81" dur="500"/>
                                        <p:tgtEl>
                                          <p:spTgt spid="36"/>
                                        </p:tgtEl>
                                      </p:cBhvr>
                                    </p:animEffect>
                                    <p:set>
                                      <p:cBhvr>
                                        <p:cTn id="82" dur="1" fill="hold">
                                          <p:stCondLst>
                                            <p:cond delay="499"/>
                                          </p:stCondLst>
                                        </p:cTn>
                                        <p:tgtEl>
                                          <p:spTgt spid="36"/>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9" presetClass="entr" presetSubtype="0" fill="hold" grpId="0" nodeType="clickEffect">
                                  <p:stCondLst>
                                    <p:cond delay="0"/>
                                  </p:stCondLst>
                                  <p:childTnLst>
                                    <p:set>
                                      <p:cBhvr>
                                        <p:cTn id="86" dur="1" fill="hold">
                                          <p:stCondLst>
                                            <p:cond delay="0"/>
                                          </p:stCondLst>
                                        </p:cTn>
                                        <p:tgtEl>
                                          <p:spTgt spid="10"/>
                                        </p:tgtEl>
                                        <p:attrNameLst>
                                          <p:attrName>style.visibility</p:attrName>
                                        </p:attrNameLst>
                                      </p:cBhvr>
                                      <p:to>
                                        <p:strVal val="visible"/>
                                      </p:to>
                                    </p:set>
                                    <p:animEffect transition="in" filter="dissolve">
                                      <p:cBhvr>
                                        <p:cTn id="87" dur="500"/>
                                        <p:tgtEl>
                                          <p:spTgt spid="10"/>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24"/>
                                        </p:tgtEl>
                                        <p:attrNameLst>
                                          <p:attrName>style.visibility</p:attrName>
                                        </p:attrNameLst>
                                      </p:cBhvr>
                                      <p:to>
                                        <p:strVal val="visible"/>
                                      </p:to>
                                    </p:set>
                                    <p:animEffect transition="in" filter="dissolve">
                                      <p:cBhvr>
                                        <p:cTn id="90" dur="500"/>
                                        <p:tgtEl>
                                          <p:spTgt spid="24"/>
                                        </p:tgtEl>
                                      </p:cBhvr>
                                    </p:animEffect>
                                  </p:childTnLst>
                                </p:cTn>
                              </p:par>
                              <p:par>
                                <p:cTn id="91" presetID="9" presetClass="entr" presetSubtype="0" fill="hold" nodeType="withEffect">
                                  <p:stCondLst>
                                    <p:cond delay="0"/>
                                  </p:stCondLst>
                                  <p:childTnLst>
                                    <p:set>
                                      <p:cBhvr>
                                        <p:cTn id="92" dur="1" fill="hold">
                                          <p:stCondLst>
                                            <p:cond delay="0"/>
                                          </p:stCondLst>
                                        </p:cTn>
                                        <p:tgtEl>
                                          <p:spTgt spid="41"/>
                                        </p:tgtEl>
                                        <p:attrNameLst>
                                          <p:attrName>style.visibility</p:attrName>
                                        </p:attrNameLst>
                                      </p:cBhvr>
                                      <p:to>
                                        <p:strVal val="visible"/>
                                      </p:to>
                                    </p:set>
                                    <p:animEffect transition="in" filter="dissolve">
                                      <p:cBhvr>
                                        <p:cTn id="93" dur="500"/>
                                        <p:tgtEl>
                                          <p:spTgt spid="41"/>
                                        </p:tgtEl>
                                      </p:cBhvr>
                                    </p:animEffect>
                                  </p:childTnLst>
                                </p:cTn>
                              </p:par>
                              <p:par>
                                <p:cTn id="94" presetID="9" presetClass="exit" presetSubtype="0" fill="hold" grpId="1" nodeType="withEffect">
                                  <p:stCondLst>
                                    <p:cond delay="0"/>
                                  </p:stCondLst>
                                  <p:childTnLst>
                                    <p:animEffect transition="out" filter="dissolve">
                                      <p:cBhvr>
                                        <p:cTn id="95" dur="500"/>
                                        <p:tgtEl>
                                          <p:spTgt spid="8"/>
                                        </p:tgtEl>
                                      </p:cBhvr>
                                    </p:animEffect>
                                    <p:set>
                                      <p:cBhvr>
                                        <p:cTn id="96" dur="1" fill="hold">
                                          <p:stCondLst>
                                            <p:cond delay="499"/>
                                          </p:stCondLst>
                                        </p:cTn>
                                        <p:tgtEl>
                                          <p:spTgt spid="8"/>
                                        </p:tgtEl>
                                        <p:attrNameLst>
                                          <p:attrName>style.visibility</p:attrName>
                                        </p:attrNameLst>
                                      </p:cBhvr>
                                      <p:to>
                                        <p:strVal val="hidden"/>
                                      </p:to>
                                    </p:set>
                                  </p:childTnLst>
                                </p:cTn>
                              </p:par>
                              <p:par>
                                <p:cTn id="97" presetID="9" presetClass="exit" presetSubtype="0" fill="hold" grpId="1" nodeType="withEffect">
                                  <p:stCondLst>
                                    <p:cond delay="0"/>
                                  </p:stCondLst>
                                  <p:childTnLst>
                                    <p:animEffect transition="out" filter="dissolve">
                                      <p:cBhvr>
                                        <p:cTn id="98" dur="500"/>
                                        <p:tgtEl>
                                          <p:spTgt spid="9"/>
                                        </p:tgtEl>
                                      </p:cBhvr>
                                    </p:animEffect>
                                    <p:set>
                                      <p:cBhvr>
                                        <p:cTn id="99" dur="1" fill="hold">
                                          <p:stCondLst>
                                            <p:cond delay="499"/>
                                          </p:stCondLst>
                                        </p:cTn>
                                        <p:tgtEl>
                                          <p:spTgt spid="9"/>
                                        </p:tgtEl>
                                        <p:attrNameLst>
                                          <p:attrName>style.visibility</p:attrName>
                                        </p:attrNameLst>
                                      </p:cBhvr>
                                      <p:to>
                                        <p:strVal val="hidden"/>
                                      </p:to>
                                    </p:set>
                                  </p:childTnLst>
                                </p:cTn>
                              </p:par>
                              <p:par>
                                <p:cTn id="100" presetID="9" presetClass="exit" presetSubtype="0" fill="hold" grpId="1" nodeType="withEffect">
                                  <p:stCondLst>
                                    <p:cond delay="0"/>
                                  </p:stCondLst>
                                  <p:childTnLst>
                                    <p:animEffect transition="out" filter="dissolve">
                                      <p:cBhvr>
                                        <p:cTn id="101" dur="500"/>
                                        <p:tgtEl>
                                          <p:spTgt spid="23"/>
                                        </p:tgtEl>
                                      </p:cBhvr>
                                    </p:animEffect>
                                    <p:set>
                                      <p:cBhvr>
                                        <p:cTn id="102" dur="1" fill="hold">
                                          <p:stCondLst>
                                            <p:cond delay="499"/>
                                          </p:stCondLst>
                                        </p:cTn>
                                        <p:tgtEl>
                                          <p:spTgt spid="23"/>
                                        </p:tgtEl>
                                        <p:attrNameLst>
                                          <p:attrName>style.visibility</p:attrName>
                                        </p:attrNameLst>
                                      </p:cBhvr>
                                      <p:to>
                                        <p:strVal val="hidden"/>
                                      </p:to>
                                    </p:set>
                                  </p:childTnLst>
                                </p:cTn>
                              </p:par>
                              <p:par>
                                <p:cTn id="103" presetID="9" presetClass="exit" presetSubtype="0" fill="hold" nodeType="withEffect">
                                  <p:stCondLst>
                                    <p:cond delay="0"/>
                                  </p:stCondLst>
                                  <p:childTnLst>
                                    <p:animEffect transition="out" filter="dissolve">
                                      <p:cBhvr>
                                        <p:cTn id="104" dur="500"/>
                                        <p:tgtEl>
                                          <p:spTgt spid="31"/>
                                        </p:tgtEl>
                                      </p:cBhvr>
                                    </p:animEffect>
                                    <p:set>
                                      <p:cBhvr>
                                        <p:cTn id="105" dur="1" fill="hold">
                                          <p:stCondLst>
                                            <p:cond delay="499"/>
                                          </p:stCondLst>
                                        </p:cTn>
                                        <p:tgtEl>
                                          <p:spTgt spid="31"/>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grpId="0" nodeType="clickEffect">
                                  <p:stCondLst>
                                    <p:cond delay="0"/>
                                  </p:stCondLst>
                                  <p:childTnLst>
                                    <p:set>
                                      <p:cBhvr>
                                        <p:cTn id="109" dur="1" fill="hold">
                                          <p:stCondLst>
                                            <p:cond delay="0"/>
                                          </p:stCondLst>
                                        </p:cTn>
                                        <p:tgtEl>
                                          <p:spTgt spid="11"/>
                                        </p:tgtEl>
                                        <p:attrNameLst>
                                          <p:attrName>style.visibility</p:attrName>
                                        </p:attrNameLst>
                                      </p:cBhvr>
                                      <p:to>
                                        <p:strVal val="visible"/>
                                      </p:to>
                                    </p:set>
                                    <p:animEffect transition="in" filter="dissolve">
                                      <p:cBhvr>
                                        <p:cTn id="110" dur="500"/>
                                        <p:tgtEl>
                                          <p:spTgt spid="11"/>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25"/>
                                        </p:tgtEl>
                                        <p:attrNameLst>
                                          <p:attrName>style.visibility</p:attrName>
                                        </p:attrNameLst>
                                      </p:cBhvr>
                                      <p:to>
                                        <p:strVal val="visible"/>
                                      </p:to>
                                    </p:set>
                                    <p:animEffect transition="in" filter="dissolve">
                                      <p:cBhvr>
                                        <p:cTn id="113" dur="500"/>
                                        <p:tgtEl>
                                          <p:spTgt spid="25"/>
                                        </p:tgtEl>
                                      </p:cBhvr>
                                    </p:animEffect>
                                  </p:childTnLst>
                                </p:cTn>
                              </p:par>
                              <p:par>
                                <p:cTn id="114" presetID="9" presetClass="entr" presetSubtype="0" fill="hold" nodeType="withEffect">
                                  <p:stCondLst>
                                    <p:cond delay="0"/>
                                  </p:stCondLst>
                                  <p:childTnLst>
                                    <p:set>
                                      <p:cBhvr>
                                        <p:cTn id="115" dur="1" fill="hold">
                                          <p:stCondLst>
                                            <p:cond delay="0"/>
                                          </p:stCondLst>
                                        </p:cTn>
                                        <p:tgtEl>
                                          <p:spTgt spid="51"/>
                                        </p:tgtEl>
                                        <p:attrNameLst>
                                          <p:attrName>style.visibility</p:attrName>
                                        </p:attrNameLst>
                                      </p:cBhvr>
                                      <p:to>
                                        <p:strVal val="visible"/>
                                      </p:to>
                                    </p:set>
                                    <p:animEffect transition="in" filter="dissolve">
                                      <p:cBhvr>
                                        <p:cTn id="116" dur="500"/>
                                        <p:tgtEl>
                                          <p:spTgt spid="51"/>
                                        </p:tgtEl>
                                      </p:cBhvr>
                                    </p:animEffect>
                                  </p:childTnLst>
                                </p:cTn>
                              </p:par>
                              <p:par>
                                <p:cTn id="117" presetID="9" presetClass="exit" presetSubtype="0" fill="hold" grpId="1" nodeType="withEffect">
                                  <p:stCondLst>
                                    <p:cond delay="0"/>
                                  </p:stCondLst>
                                  <p:childTnLst>
                                    <p:animEffect transition="out" filter="dissolve">
                                      <p:cBhvr>
                                        <p:cTn id="118" dur="500"/>
                                        <p:tgtEl>
                                          <p:spTgt spid="10"/>
                                        </p:tgtEl>
                                      </p:cBhvr>
                                    </p:animEffect>
                                    <p:set>
                                      <p:cBhvr>
                                        <p:cTn id="119" dur="1" fill="hold">
                                          <p:stCondLst>
                                            <p:cond delay="499"/>
                                          </p:stCondLst>
                                        </p:cTn>
                                        <p:tgtEl>
                                          <p:spTgt spid="10"/>
                                        </p:tgtEl>
                                        <p:attrNameLst>
                                          <p:attrName>style.visibility</p:attrName>
                                        </p:attrNameLst>
                                      </p:cBhvr>
                                      <p:to>
                                        <p:strVal val="hidden"/>
                                      </p:to>
                                    </p:set>
                                  </p:childTnLst>
                                </p:cTn>
                              </p:par>
                              <p:par>
                                <p:cTn id="120" presetID="9" presetClass="exit" presetSubtype="0" fill="hold" grpId="1" nodeType="withEffect">
                                  <p:stCondLst>
                                    <p:cond delay="0"/>
                                  </p:stCondLst>
                                  <p:childTnLst>
                                    <p:animEffect transition="out" filter="dissolve">
                                      <p:cBhvr>
                                        <p:cTn id="121" dur="500"/>
                                        <p:tgtEl>
                                          <p:spTgt spid="24"/>
                                        </p:tgtEl>
                                      </p:cBhvr>
                                    </p:animEffect>
                                    <p:set>
                                      <p:cBhvr>
                                        <p:cTn id="122" dur="1" fill="hold">
                                          <p:stCondLst>
                                            <p:cond delay="499"/>
                                          </p:stCondLst>
                                        </p:cTn>
                                        <p:tgtEl>
                                          <p:spTgt spid="24"/>
                                        </p:tgtEl>
                                        <p:attrNameLst>
                                          <p:attrName>style.visibility</p:attrName>
                                        </p:attrNameLst>
                                      </p:cBhvr>
                                      <p:to>
                                        <p:strVal val="hidden"/>
                                      </p:to>
                                    </p:set>
                                  </p:childTnLst>
                                </p:cTn>
                              </p:par>
                              <p:par>
                                <p:cTn id="123" presetID="9" presetClass="exit" presetSubtype="0" fill="hold" nodeType="withEffect">
                                  <p:stCondLst>
                                    <p:cond delay="0"/>
                                  </p:stCondLst>
                                  <p:childTnLst>
                                    <p:animEffect transition="out" filter="dissolve">
                                      <p:cBhvr>
                                        <p:cTn id="124" dur="500"/>
                                        <p:tgtEl>
                                          <p:spTgt spid="41"/>
                                        </p:tgtEl>
                                      </p:cBhvr>
                                    </p:animEffect>
                                    <p:set>
                                      <p:cBhvr>
                                        <p:cTn id="125" dur="1" fill="hold">
                                          <p:stCondLst>
                                            <p:cond delay="499"/>
                                          </p:stCondLst>
                                        </p:cTn>
                                        <p:tgtEl>
                                          <p:spTgt spid="41"/>
                                        </p:tgtEl>
                                        <p:attrNameLst>
                                          <p:attrName>style.visibility</p:attrName>
                                        </p:attrNameLst>
                                      </p:cBhvr>
                                      <p:to>
                                        <p:strVal val="hidden"/>
                                      </p:to>
                                    </p:set>
                                  </p:childTnLst>
                                </p:cTn>
                              </p:par>
                            </p:childTnLst>
                          </p:cTn>
                        </p:par>
                      </p:childTnLst>
                    </p:cTn>
                  </p:par>
                  <p:par>
                    <p:cTn id="126" fill="hold">
                      <p:stCondLst>
                        <p:cond delay="indefinite"/>
                      </p:stCondLst>
                      <p:childTnLst>
                        <p:par>
                          <p:cTn id="127" fill="hold">
                            <p:stCondLst>
                              <p:cond delay="0"/>
                            </p:stCondLst>
                            <p:childTnLst>
                              <p:par>
                                <p:cTn id="128" presetID="9" presetClass="entr" presetSubtype="0" fill="hold" grpId="0" nodeType="clickEffect">
                                  <p:stCondLst>
                                    <p:cond delay="0"/>
                                  </p:stCondLst>
                                  <p:childTnLst>
                                    <p:set>
                                      <p:cBhvr>
                                        <p:cTn id="129" dur="1" fill="hold">
                                          <p:stCondLst>
                                            <p:cond delay="0"/>
                                          </p:stCondLst>
                                        </p:cTn>
                                        <p:tgtEl>
                                          <p:spTgt spid="12"/>
                                        </p:tgtEl>
                                        <p:attrNameLst>
                                          <p:attrName>style.visibility</p:attrName>
                                        </p:attrNameLst>
                                      </p:cBhvr>
                                      <p:to>
                                        <p:strVal val="visible"/>
                                      </p:to>
                                    </p:set>
                                    <p:animEffect transition="in" filter="dissolve">
                                      <p:cBhvr>
                                        <p:cTn id="130" dur="500"/>
                                        <p:tgtEl>
                                          <p:spTgt spid="12"/>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44"/>
                                        </p:tgtEl>
                                        <p:attrNameLst>
                                          <p:attrName>style.visibility</p:attrName>
                                        </p:attrNameLst>
                                      </p:cBhvr>
                                      <p:to>
                                        <p:strVal val="visible"/>
                                      </p:to>
                                    </p:set>
                                    <p:animEffect transition="in" filter="dissolve">
                                      <p:cBhvr>
                                        <p:cTn id="133" dur="500"/>
                                        <p:tgtEl>
                                          <p:spTgt spid="44"/>
                                        </p:tgtEl>
                                      </p:cBhvr>
                                    </p:animEffect>
                                  </p:childTnLst>
                                </p:cTn>
                              </p:par>
                              <p:par>
                                <p:cTn id="134" presetID="9" presetClass="entr" presetSubtype="0" fill="hold" nodeType="withEffect">
                                  <p:stCondLst>
                                    <p:cond delay="0"/>
                                  </p:stCondLst>
                                  <p:childTnLst>
                                    <p:set>
                                      <p:cBhvr>
                                        <p:cTn id="135" dur="1" fill="hold">
                                          <p:stCondLst>
                                            <p:cond delay="0"/>
                                          </p:stCondLst>
                                        </p:cTn>
                                        <p:tgtEl>
                                          <p:spTgt spid="45"/>
                                        </p:tgtEl>
                                        <p:attrNameLst>
                                          <p:attrName>style.visibility</p:attrName>
                                        </p:attrNameLst>
                                      </p:cBhvr>
                                      <p:to>
                                        <p:strVal val="visible"/>
                                      </p:to>
                                    </p:set>
                                    <p:animEffect transition="in" filter="dissolve">
                                      <p:cBhvr>
                                        <p:cTn id="136" dur="500"/>
                                        <p:tgtEl>
                                          <p:spTgt spid="45"/>
                                        </p:tgtEl>
                                      </p:cBhvr>
                                    </p:animEffect>
                                  </p:childTnLst>
                                </p:cTn>
                              </p:par>
                              <p:par>
                                <p:cTn id="137" presetID="9" presetClass="exit" presetSubtype="0" fill="hold" grpId="1" nodeType="withEffect">
                                  <p:stCondLst>
                                    <p:cond delay="0"/>
                                  </p:stCondLst>
                                  <p:childTnLst>
                                    <p:animEffect transition="out" filter="dissolve">
                                      <p:cBhvr>
                                        <p:cTn id="138" dur="500"/>
                                        <p:tgtEl>
                                          <p:spTgt spid="11"/>
                                        </p:tgtEl>
                                      </p:cBhvr>
                                    </p:animEffect>
                                    <p:set>
                                      <p:cBhvr>
                                        <p:cTn id="139" dur="1" fill="hold">
                                          <p:stCondLst>
                                            <p:cond delay="499"/>
                                          </p:stCondLst>
                                        </p:cTn>
                                        <p:tgtEl>
                                          <p:spTgt spid="11"/>
                                        </p:tgtEl>
                                        <p:attrNameLst>
                                          <p:attrName>style.visibility</p:attrName>
                                        </p:attrNameLst>
                                      </p:cBhvr>
                                      <p:to>
                                        <p:strVal val="hidden"/>
                                      </p:to>
                                    </p:set>
                                  </p:childTnLst>
                                </p:cTn>
                              </p:par>
                              <p:par>
                                <p:cTn id="140" presetID="9" presetClass="exit" presetSubtype="0" fill="hold" grpId="1" nodeType="withEffect">
                                  <p:stCondLst>
                                    <p:cond delay="0"/>
                                  </p:stCondLst>
                                  <p:childTnLst>
                                    <p:animEffect transition="out" filter="dissolve">
                                      <p:cBhvr>
                                        <p:cTn id="141" dur="500"/>
                                        <p:tgtEl>
                                          <p:spTgt spid="25"/>
                                        </p:tgtEl>
                                      </p:cBhvr>
                                    </p:animEffect>
                                    <p:set>
                                      <p:cBhvr>
                                        <p:cTn id="142" dur="1" fill="hold">
                                          <p:stCondLst>
                                            <p:cond delay="499"/>
                                          </p:stCondLst>
                                        </p:cTn>
                                        <p:tgtEl>
                                          <p:spTgt spid="25"/>
                                        </p:tgtEl>
                                        <p:attrNameLst>
                                          <p:attrName>style.visibility</p:attrName>
                                        </p:attrNameLst>
                                      </p:cBhvr>
                                      <p:to>
                                        <p:strVal val="hidden"/>
                                      </p:to>
                                    </p:set>
                                  </p:childTnLst>
                                </p:cTn>
                              </p:par>
                              <p:par>
                                <p:cTn id="143" presetID="9" presetClass="exit" presetSubtype="0" fill="hold" nodeType="withEffect">
                                  <p:stCondLst>
                                    <p:cond delay="0"/>
                                  </p:stCondLst>
                                  <p:childTnLst>
                                    <p:animEffect transition="out" filter="dissolve">
                                      <p:cBhvr>
                                        <p:cTn id="144" dur="500"/>
                                        <p:tgtEl>
                                          <p:spTgt spid="51"/>
                                        </p:tgtEl>
                                      </p:cBhvr>
                                    </p:animEffect>
                                    <p:set>
                                      <p:cBhvr>
                                        <p:cTn id="145" dur="1" fill="hold">
                                          <p:stCondLst>
                                            <p:cond delay="499"/>
                                          </p:stCondLst>
                                        </p:cTn>
                                        <p:tgtEl>
                                          <p:spTgt spid="51"/>
                                        </p:tgtEl>
                                        <p:attrNameLst>
                                          <p:attrName>style.visibility</p:attrName>
                                        </p:attrNameLst>
                                      </p:cBhvr>
                                      <p:to>
                                        <p:strVal val="hidden"/>
                                      </p:to>
                                    </p:set>
                                  </p:childTnLst>
                                </p:cTn>
                              </p:par>
                            </p:childTnLst>
                          </p:cTn>
                        </p:par>
                      </p:childTnLst>
                    </p:cTn>
                  </p:par>
                  <p:par>
                    <p:cTn id="146" fill="hold">
                      <p:stCondLst>
                        <p:cond delay="indefinite"/>
                      </p:stCondLst>
                      <p:childTnLst>
                        <p:par>
                          <p:cTn id="147" fill="hold">
                            <p:stCondLst>
                              <p:cond delay="0"/>
                            </p:stCondLst>
                            <p:childTnLst>
                              <p:par>
                                <p:cTn id="148" presetID="9" presetClass="entr" presetSubtype="0" fill="hold" grpId="0" nodeType="clickEffect">
                                  <p:stCondLst>
                                    <p:cond delay="0"/>
                                  </p:stCondLst>
                                  <p:childTnLst>
                                    <p:set>
                                      <p:cBhvr>
                                        <p:cTn id="149" dur="1" fill="hold">
                                          <p:stCondLst>
                                            <p:cond delay="0"/>
                                          </p:stCondLst>
                                        </p:cTn>
                                        <p:tgtEl>
                                          <p:spTgt spid="17"/>
                                        </p:tgtEl>
                                        <p:attrNameLst>
                                          <p:attrName>style.visibility</p:attrName>
                                        </p:attrNameLst>
                                      </p:cBhvr>
                                      <p:to>
                                        <p:strVal val="visible"/>
                                      </p:to>
                                    </p:set>
                                    <p:animEffect transition="in" filter="dissolve">
                                      <p:cBhvr>
                                        <p:cTn id="150" dur="500"/>
                                        <p:tgtEl>
                                          <p:spTgt spid="17"/>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18"/>
                                        </p:tgtEl>
                                        <p:attrNameLst>
                                          <p:attrName>style.visibility</p:attrName>
                                        </p:attrNameLst>
                                      </p:cBhvr>
                                      <p:to>
                                        <p:strVal val="visible"/>
                                      </p:to>
                                    </p:set>
                                    <p:animEffect transition="in" filter="dissolve">
                                      <p:cBhvr>
                                        <p:cTn id="153" dur="500"/>
                                        <p:tgtEl>
                                          <p:spTgt spid="18"/>
                                        </p:tgtEl>
                                      </p:cBhvr>
                                    </p:animEffect>
                                  </p:childTnLst>
                                </p:cTn>
                              </p:par>
                              <p:par>
                                <p:cTn id="154" presetID="9" presetClass="entr" presetSubtype="0" fill="hold" grpId="0" nodeType="withEffect">
                                  <p:stCondLst>
                                    <p:cond delay="0"/>
                                  </p:stCondLst>
                                  <p:childTnLst>
                                    <p:set>
                                      <p:cBhvr>
                                        <p:cTn id="155" dur="1" fill="hold">
                                          <p:stCondLst>
                                            <p:cond delay="0"/>
                                          </p:stCondLst>
                                        </p:cTn>
                                        <p:tgtEl>
                                          <p:spTgt spid="26"/>
                                        </p:tgtEl>
                                        <p:attrNameLst>
                                          <p:attrName>style.visibility</p:attrName>
                                        </p:attrNameLst>
                                      </p:cBhvr>
                                      <p:to>
                                        <p:strVal val="visible"/>
                                      </p:to>
                                    </p:set>
                                    <p:animEffect transition="in" filter="dissolve">
                                      <p:cBhvr>
                                        <p:cTn id="156" dur="500"/>
                                        <p:tgtEl>
                                          <p:spTgt spid="26"/>
                                        </p:tgtEl>
                                      </p:cBhvr>
                                    </p:animEffect>
                                  </p:childTnLst>
                                </p:cTn>
                              </p:par>
                              <p:par>
                                <p:cTn id="157" presetID="9" presetClass="entr" presetSubtype="0" fill="hold" nodeType="withEffect">
                                  <p:stCondLst>
                                    <p:cond delay="0"/>
                                  </p:stCondLst>
                                  <p:childTnLst>
                                    <p:set>
                                      <p:cBhvr>
                                        <p:cTn id="158" dur="1" fill="hold">
                                          <p:stCondLst>
                                            <p:cond delay="0"/>
                                          </p:stCondLst>
                                        </p:cTn>
                                        <p:tgtEl>
                                          <p:spTgt spid="48"/>
                                        </p:tgtEl>
                                        <p:attrNameLst>
                                          <p:attrName>style.visibility</p:attrName>
                                        </p:attrNameLst>
                                      </p:cBhvr>
                                      <p:to>
                                        <p:strVal val="visible"/>
                                      </p:to>
                                    </p:set>
                                    <p:animEffect transition="in" filter="dissolve">
                                      <p:cBhvr>
                                        <p:cTn id="159" dur="500"/>
                                        <p:tgtEl>
                                          <p:spTgt spid="48"/>
                                        </p:tgtEl>
                                      </p:cBhvr>
                                    </p:animEffect>
                                  </p:childTnLst>
                                </p:cTn>
                              </p:par>
                              <p:par>
                                <p:cTn id="160" presetID="9" presetClass="exit" presetSubtype="0" fill="hold" grpId="1" nodeType="withEffect">
                                  <p:stCondLst>
                                    <p:cond delay="0"/>
                                  </p:stCondLst>
                                  <p:childTnLst>
                                    <p:animEffect transition="out" filter="dissolve">
                                      <p:cBhvr>
                                        <p:cTn id="161" dur="500"/>
                                        <p:tgtEl>
                                          <p:spTgt spid="12"/>
                                        </p:tgtEl>
                                      </p:cBhvr>
                                    </p:animEffect>
                                    <p:set>
                                      <p:cBhvr>
                                        <p:cTn id="162" dur="1" fill="hold">
                                          <p:stCondLst>
                                            <p:cond delay="499"/>
                                          </p:stCondLst>
                                        </p:cTn>
                                        <p:tgtEl>
                                          <p:spTgt spid="12"/>
                                        </p:tgtEl>
                                        <p:attrNameLst>
                                          <p:attrName>style.visibility</p:attrName>
                                        </p:attrNameLst>
                                      </p:cBhvr>
                                      <p:to>
                                        <p:strVal val="hidden"/>
                                      </p:to>
                                    </p:set>
                                  </p:childTnLst>
                                </p:cTn>
                              </p:par>
                              <p:par>
                                <p:cTn id="163" presetID="9" presetClass="exit" presetSubtype="0" fill="hold" grpId="1" nodeType="withEffect">
                                  <p:stCondLst>
                                    <p:cond delay="0"/>
                                  </p:stCondLst>
                                  <p:childTnLst>
                                    <p:animEffect transition="out" filter="dissolve">
                                      <p:cBhvr>
                                        <p:cTn id="164" dur="500"/>
                                        <p:tgtEl>
                                          <p:spTgt spid="44"/>
                                        </p:tgtEl>
                                      </p:cBhvr>
                                    </p:animEffect>
                                    <p:set>
                                      <p:cBhvr>
                                        <p:cTn id="165" dur="1" fill="hold">
                                          <p:stCondLst>
                                            <p:cond delay="499"/>
                                          </p:stCondLst>
                                        </p:cTn>
                                        <p:tgtEl>
                                          <p:spTgt spid="44"/>
                                        </p:tgtEl>
                                        <p:attrNameLst>
                                          <p:attrName>style.visibility</p:attrName>
                                        </p:attrNameLst>
                                      </p:cBhvr>
                                      <p:to>
                                        <p:strVal val="hidden"/>
                                      </p:to>
                                    </p:set>
                                  </p:childTnLst>
                                </p:cTn>
                              </p:par>
                              <p:par>
                                <p:cTn id="166" presetID="9" presetClass="exit" presetSubtype="0" fill="hold" nodeType="withEffect">
                                  <p:stCondLst>
                                    <p:cond delay="0"/>
                                  </p:stCondLst>
                                  <p:childTnLst>
                                    <p:animEffect transition="out" filter="dissolve">
                                      <p:cBhvr>
                                        <p:cTn id="167" dur="500"/>
                                        <p:tgtEl>
                                          <p:spTgt spid="45"/>
                                        </p:tgtEl>
                                      </p:cBhvr>
                                    </p:animEffect>
                                    <p:set>
                                      <p:cBhvr>
                                        <p:cTn id="168" dur="1" fill="hold">
                                          <p:stCondLst>
                                            <p:cond delay="499"/>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6" grpId="0" animBg="1"/>
      <p:bldP spid="16" grpId="1" animBg="1"/>
      <p:bldP spid="17" grpId="0" animBg="1"/>
      <p:bldP spid="18" grpId="0" animBg="1"/>
      <p:bldP spid="19" grpId="0" animBg="1"/>
      <p:bldP spid="19" grpId="1" animBg="1"/>
      <p:bldP spid="20" grpId="0" animBg="1"/>
      <p:bldP spid="20" grpId="1" animBg="1"/>
      <p:bldP spid="21" grpId="0" animBg="1"/>
      <p:bldP spid="21" grpId="1" animBg="1"/>
      <p:bldP spid="22" grpId="0" animBg="1"/>
      <p:bldP spid="22" grpId="1" animBg="1"/>
      <p:bldP spid="24" grpId="0" animBg="1"/>
      <p:bldP spid="24" grpId="1" animBg="1"/>
      <p:bldP spid="25" grpId="0" animBg="1"/>
      <p:bldP spid="25" grpId="1" animBg="1"/>
      <p:bldP spid="26" grpId="0" animBg="1"/>
      <p:bldP spid="44" grpId="0" animBg="1"/>
      <p:bldP spid="44" grpId="1" animBg="1"/>
      <p:bldP spid="23" grpId="0" animBg="1"/>
      <p:bldP spid="23"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12D42-DA00-42DF-907D-C842B66CFC61}"/>
              </a:ext>
            </a:extLst>
          </p:cNvPr>
          <p:cNvSpPr>
            <a:spLocks noGrp="1"/>
          </p:cNvSpPr>
          <p:nvPr>
            <p:ph type="title"/>
          </p:nvPr>
        </p:nvSpPr>
        <p:spPr>
          <a:xfrm>
            <a:off x="428878" y="228600"/>
            <a:ext cx="8286244" cy="838200"/>
          </a:xfrm>
        </p:spPr>
        <p:txBody>
          <a:bodyPr/>
          <a:lstStyle/>
          <a:p>
            <a:r>
              <a:rPr lang="en-US" sz="2400" dirty="0"/>
              <a:t>What If the Contribution is a Synthesis of Ideas?</a:t>
            </a:r>
          </a:p>
        </p:txBody>
      </p:sp>
      <p:sp>
        <p:nvSpPr>
          <p:cNvPr id="3" name="Slide Number Placeholder 2">
            <a:extLst>
              <a:ext uri="{FF2B5EF4-FFF2-40B4-BE49-F238E27FC236}">
                <a16:creationId xmlns:a16="http://schemas.microsoft.com/office/drawing/2014/main" id="{2E937C84-9D59-41A2-8424-0B1C169154C2}"/>
              </a:ext>
            </a:extLst>
          </p:cNvPr>
          <p:cNvSpPr>
            <a:spLocks noGrp="1"/>
          </p:cNvSpPr>
          <p:nvPr>
            <p:ph type="sldNum" sz="quarter" idx="12"/>
          </p:nvPr>
        </p:nvSpPr>
        <p:spPr/>
        <p:txBody>
          <a:bodyPr/>
          <a:lstStyle/>
          <a:p>
            <a:fld id="{60AD1266-7CE3-2146-B859-359ABF1E0203}" type="slidenum">
              <a:rPr lang="en-US" smtClean="0"/>
              <a:t>32</a:t>
            </a:fld>
            <a:endParaRPr lang="en-US"/>
          </a:p>
        </p:txBody>
      </p:sp>
      <p:pic>
        <p:nvPicPr>
          <p:cNvPr id="5" name="Picture 4">
            <a:extLst>
              <a:ext uri="{FF2B5EF4-FFF2-40B4-BE49-F238E27FC236}">
                <a16:creationId xmlns:a16="http://schemas.microsoft.com/office/drawing/2014/main" id="{E2D2B85E-8217-40A6-A058-B2BADB48E46F}"/>
              </a:ext>
            </a:extLst>
          </p:cNvPr>
          <p:cNvPicPr>
            <a:picLocks noChangeAspect="1"/>
          </p:cNvPicPr>
          <p:nvPr/>
        </p:nvPicPr>
        <p:blipFill>
          <a:blip r:embed="rId2"/>
          <a:stretch>
            <a:fillRect/>
          </a:stretch>
        </p:blipFill>
        <p:spPr>
          <a:xfrm>
            <a:off x="109416" y="1750646"/>
            <a:ext cx="4403643" cy="3468687"/>
          </a:xfrm>
          <a:prstGeom prst="rect">
            <a:avLst/>
          </a:prstGeom>
        </p:spPr>
      </p:pic>
      <p:pic>
        <p:nvPicPr>
          <p:cNvPr id="7" name="Picture 6">
            <a:extLst>
              <a:ext uri="{FF2B5EF4-FFF2-40B4-BE49-F238E27FC236}">
                <a16:creationId xmlns:a16="http://schemas.microsoft.com/office/drawing/2014/main" id="{06F704D9-7688-4EC4-A49B-CAB3B23C3B67}"/>
              </a:ext>
            </a:extLst>
          </p:cNvPr>
          <p:cNvPicPr>
            <a:picLocks noChangeAspect="1"/>
          </p:cNvPicPr>
          <p:nvPr/>
        </p:nvPicPr>
        <p:blipFill>
          <a:blip r:embed="rId3"/>
          <a:stretch>
            <a:fillRect/>
          </a:stretch>
        </p:blipFill>
        <p:spPr>
          <a:xfrm>
            <a:off x="4721608" y="1750646"/>
            <a:ext cx="4258676" cy="3468687"/>
          </a:xfrm>
          <a:prstGeom prst="rect">
            <a:avLst/>
          </a:prstGeom>
        </p:spPr>
      </p:pic>
      <p:sp>
        <p:nvSpPr>
          <p:cNvPr id="8" name="Rectangle 7">
            <a:extLst>
              <a:ext uri="{FF2B5EF4-FFF2-40B4-BE49-F238E27FC236}">
                <a16:creationId xmlns:a16="http://schemas.microsoft.com/office/drawing/2014/main" id="{15EEB9A0-77D4-4663-80B8-A7C76E8D458D}"/>
              </a:ext>
            </a:extLst>
          </p:cNvPr>
          <p:cNvSpPr/>
          <p:nvPr/>
        </p:nvSpPr>
        <p:spPr bwMode="auto">
          <a:xfrm>
            <a:off x="101601" y="2636080"/>
            <a:ext cx="4403643" cy="195378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9" name="Rectangle 8">
            <a:extLst>
              <a:ext uri="{FF2B5EF4-FFF2-40B4-BE49-F238E27FC236}">
                <a16:creationId xmlns:a16="http://schemas.microsoft.com/office/drawing/2014/main" id="{3D77654B-DD2D-4026-B483-2520421C05DB}"/>
              </a:ext>
            </a:extLst>
          </p:cNvPr>
          <p:cNvSpPr/>
          <p:nvPr/>
        </p:nvSpPr>
        <p:spPr bwMode="auto">
          <a:xfrm>
            <a:off x="101601" y="4589863"/>
            <a:ext cx="4403643" cy="629471"/>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0" name="Rectangle 9">
            <a:extLst>
              <a:ext uri="{FF2B5EF4-FFF2-40B4-BE49-F238E27FC236}">
                <a16:creationId xmlns:a16="http://schemas.microsoft.com/office/drawing/2014/main" id="{403A245E-7255-4460-82DC-77C50289C4EF}"/>
              </a:ext>
            </a:extLst>
          </p:cNvPr>
          <p:cNvSpPr/>
          <p:nvPr/>
        </p:nvSpPr>
        <p:spPr bwMode="auto">
          <a:xfrm>
            <a:off x="4721608" y="3185330"/>
            <a:ext cx="4258676" cy="203400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3" name="Rectangle 12">
            <a:extLst>
              <a:ext uri="{FF2B5EF4-FFF2-40B4-BE49-F238E27FC236}">
                <a16:creationId xmlns:a16="http://schemas.microsoft.com/office/drawing/2014/main" id="{3BF87A29-EF82-4B32-9D21-E1140E712B0F}"/>
              </a:ext>
            </a:extLst>
          </p:cNvPr>
          <p:cNvSpPr/>
          <p:nvPr/>
        </p:nvSpPr>
        <p:spPr bwMode="auto">
          <a:xfrm>
            <a:off x="4721608" y="1737580"/>
            <a:ext cx="4258676" cy="144775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Tree>
    <p:extLst>
      <p:ext uri="{BB962C8B-B14F-4D97-AF65-F5344CB8AC3E}">
        <p14:creationId xmlns:p14="http://schemas.microsoft.com/office/powerpoint/2010/main" val="3759554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dissolve">
                                      <p:cBhvr>
                                        <p:cTn id="15" dur="500"/>
                                        <p:tgtEl>
                                          <p:spTgt spid="13"/>
                                        </p:tgtEl>
                                      </p:cBhvr>
                                    </p:animEffect>
                                  </p:childTnLst>
                                </p:cTn>
                              </p:par>
                              <p:par>
                                <p:cTn id="16" presetID="9" presetClass="exit" presetSubtype="0" fill="hold" grpId="1" nodeType="withEffect">
                                  <p:stCondLst>
                                    <p:cond delay="0"/>
                                  </p:stCondLst>
                                  <p:childTnLst>
                                    <p:animEffect transition="out" filter="dissolv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500"/>
                                        <p:tgtEl>
                                          <p:spTgt spid="10"/>
                                        </p:tgtEl>
                                      </p:cBhvr>
                                    </p:animEffect>
                                  </p:childTnLst>
                                </p:cTn>
                              </p:par>
                              <p:par>
                                <p:cTn id="24" presetID="9" presetClass="exit" presetSubtype="0" fill="hold" grpId="1" nodeType="withEffect">
                                  <p:stCondLst>
                                    <p:cond delay="0"/>
                                  </p:stCondLst>
                                  <p:childTnLst>
                                    <p:animEffect transition="out" filter="dissolve">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par>
                                <p:cTn id="27" presetID="9" presetClass="exit" presetSubtype="0" fill="hold" grpId="1" nodeType="withEffect">
                                  <p:stCondLst>
                                    <p:cond delay="0"/>
                                  </p:stCondLst>
                                  <p:childTnLst>
                                    <p:animEffect transition="out" filter="dissolv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3" grpId="0" animBg="1"/>
      <p:bldP spid="13"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1A134-ECA7-4332-9611-BB2151ED41B2}"/>
              </a:ext>
            </a:extLst>
          </p:cNvPr>
          <p:cNvSpPr>
            <a:spLocks noGrp="1"/>
          </p:cNvSpPr>
          <p:nvPr>
            <p:ph type="title"/>
          </p:nvPr>
        </p:nvSpPr>
        <p:spPr/>
        <p:txBody>
          <a:bodyPr/>
          <a:lstStyle/>
          <a:p>
            <a:r>
              <a:rPr lang="en-US" dirty="0"/>
              <a:t>A More Complete Structure [Reps]</a:t>
            </a:r>
          </a:p>
        </p:txBody>
      </p:sp>
      <p:sp>
        <p:nvSpPr>
          <p:cNvPr id="3" name="Content Placeholder 2">
            <a:extLst>
              <a:ext uri="{FF2B5EF4-FFF2-40B4-BE49-F238E27FC236}">
                <a16:creationId xmlns:a16="http://schemas.microsoft.com/office/drawing/2014/main" id="{1FF2E54D-236C-4458-8038-EE983699A1E3}"/>
              </a:ext>
            </a:extLst>
          </p:cNvPr>
          <p:cNvSpPr>
            <a:spLocks noGrp="1"/>
          </p:cNvSpPr>
          <p:nvPr>
            <p:ph idx="1"/>
          </p:nvPr>
        </p:nvSpPr>
        <p:spPr>
          <a:ln>
            <a:noFill/>
          </a:ln>
        </p:spPr>
        <p:txBody>
          <a:bodyPr>
            <a:normAutofit lnSpcReduction="10000"/>
          </a:bodyPr>
          <a:lstStyle/>
          <a:p>
            <a:pPr marL="0" indent="0">
              <a:buNone/>
            </a:pPr>
            <a:r>
              <a:rPr lang="en-US" dirty="0"/>
              <a:t>     Abstract</a:t>
            </a:r>
          </a:p>
          <a:p>
            <a:pPr marL="517525" indent="-517525">
              <a:buFont typeface="+mj-lt"/>
              <a:buAutoNum type="arabicPeriod"/>
            </a:pPr>
            <a:r>
              <a:rPr lang="en-US" dirty="0"/>
              <a:t>Introduction</a:t>
            </a:r>
          </a:p>
          <a:p>
            <a:pPr marL="514350" indent="-514350">
              <a:buFont typeface="+mj-lt"/>
              <a:buAutoNum type="arabicPeriod"/>
            </a:pPr>
            <a:r>
              <a:rPr lang="en-US" dirty="0">
                <a:solidFill>
                  <a:srgbClr val="C00000"/>
                </a:solidFill>
              </a:rPr>
              <a:t>Overview and Problem Statement</a:t>
            </a:r>
          </a:p>
          <a:p>
            <a:pPr marL="514350" indent="-514350">
              <a:buFont typeface="+mj-lt"/>
              <a:buAutoNum type="arabicPeriod"/>
            </a:pPr>
            <a:r>
              <a:rPr lang="en-US" dirty="0"/>
              <a:t>[Terminology and Notation]</a:t>
            </a:r>
          </a:p>
          <a:p>
            <a:pPr marL="514350" indent="-514350">
              <a:buFont typeface="+mj-lt"/>
              <a:buAutoNum type="arabicPeriod"/>
            </a:pPr>
            <a:r>
              <a:rPr lang="en-US" dirty="0"/>
              <a:t>Core Algorithm/Idea</a:t>
            </a:r>
          </a:p>
          <a:p>
            <a:pPr marL="514350" indent="-514350">
              <a:buFont typeface="+mj-lt"/>
              <a:buAutoNum type="arabicPeriod"/>
            </a:pPr>
            <a:r>
              <a:rPr lang="en-US" dirty="0"/>
              <a:t>[Extensions]</a:t>
            </a:r>
          </a:p>
          <a:p>
            <a:pPr marL="514350" indent="-514350">
              <a:buFont typeface="+mj-lt"/>
              <a:buAutoNum type="arabicPeriod"/>
            </a:pPr>
            <a:r>
              <a:rPr lang="en-US" dirty="0"/>
              <a:t>Experiments</a:t>
            </a:r>
          </a:p>
          <a:p>
            <a:pPr marL="514350" indent="-514350">
              <a:buFont typeface="+mj-lt"/>
              <a:buAutoNum type="arabicPeriod"/>
            </a:pPr>
            <a:r>
              <a:rPr lang="en-US" dirty="0"/>
              <a:t>[Limitations/Threats to Validity]</a:t>
            </a:r>
          </a:p>
          <a:p>
            <a:pPr marL="514350" indent="-514350">
              <a:buFont typeface="+mj-lt"/>
              <a:buAutoNum type="arabicPeriod"/>
            </a:pPr>
            <a:r>
              <a:rPr lang="en-US" dirty="0"/>
              <a:t>Related Work</a:t>
            </a:r>
          </a:p>
          <a:p>
            <a:pPr marL="514350" indent="-514350">
              <a:buFont typeface="+mj-lt"/>
              <a:buAutoNum type="arabicPeriod"/>
            </a:pPr>
            <a:r>
              <a:rPr lang="en-US" dirty="0"/>
              <a:t>[Conclusion]</a:t>
            </a:r>
          </a:p>
        </p:txBody>
      </p:sp>
      <p:sp>
        <p:nvSpPr>
          <p:cNvPr id="4" name="Slide Number Placeholder 3">
            <a:extLst>
              <a:ext uri="{FF2B5EF4-FFF2-40B4-BE49-F238E27FC236}">
                <a16:creationId xmlns:a16="http://schemas.microsoft.com/office/drawing/2014/main" id="{2AC35296-E9D9-4678-A56B-7C4CDC8E4513}"/>
              </a:ext>
            </a:extLst>
          </p:cNvPr>
          <p:cNvSpPr>
            <a:spLocks noGrp="1"/>
          </p:cNvSpPr>
          <p:nvPr>
            <p:ph type="sldNum" sz="quarter" idx="12"/>
          </p:nvPr>
        </p:nvSpPr>
        <p:spPr/>
        <p:txBody>
          <a:bodyPr/>
          <a:lstStyle/>
          <a:p>
            <a:fld id="{60AD1266-7CE3-2146-B859-359ABF1E0203}" type="slidenum">
              <a:rPr lang="en-US" smtClean="0"/>
              <a:t>33</a:t>
            </a:fld>
            <a:endParaRPr lang="en-US"/>
          </a:p>
        </p:txBody>
      </p:sp>
    </p:spTree>
    <p:extLst>
      <p:ext uri="{BB962C8B-B14F-4D97-AF65-F5344CB8AC3E}">
        <p14:creationId xmlns:p14="http://schemas.microsoft.com/office/powerpoint/2010/main" val="22243513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CFAD2-0F52-4E2B-A8E2-EDC4A3DC5D38}"/>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BDFA473B-05F2-485E-87B9-ED32A803EB1D}"/>
              </a:ext>
            </a:extLst>
          </p:cNvPr>
          <p:cNvSpPr>
            <a:spLocks noGrp="1"/>
          </p:cNvSpPr>
          <p:nvPr>
            <p:ph idx="1"/>
          </p:nvPr>
        </p:nvSpPr>
        <p:spPr>
          <a:xfrm>
            <a:off x="457200" y="1295400"/>
            <a:ext cx="8229600" cy="5287962"/>
          </a:xfrm>
          <a:ln>
            <a:noFill/>
          </a:ln>
        </p:spPr>
        <p:txBody>
          <a:bodyPr>
            <a:normAutofit fontScale="85000" lnSpcReduction="20000"/>
          </a:bodyPr>
          <a:lstStyle/>
          <a:p>
            <a:r>
              <a:rPr lang="en-US" dirty="0"/>
              <a:t>SPJ:</a:t>
            </a:r>
          </a:p>
          <a:p>
            <a:pPr lvl="1"/>
            <a:r>
              <a:rPr lang="en-US" dirty="0"/>
              <a:t>Conveying the intuition is primary; do it using examples and pictures</a:t>
            </a:r>
          </a:p>
          <a:p>
            <a:pPr lvl="1"/>
            <a:r>
              <a:rPr lang="en-US" dirty="0"/>
              <a:t>Even if the reader skips the details, she still takes away something valuable</a:t>
            </a:r>
          </a:p>
          <a:p>
            <a:pPr lvl="1"/>
            <a:endParaRPr lang="en-US" dirty="0"/>
          </a:p>
          <a:p>
            <a:r>
              <a:rPr lang="en-US" dirty="0"/>
              <a:t>DD:</a:t>
            </a:r>
          </a:p>
          <a:p>
            <a:pPr marL="914400" lvl="1" indent="-457200">
              <a:buFont typeface="+mj-lt"/>
              <a:buAutoNum type="arabicPeriod"/>
            </a:pPr>
            <a:r>
              <a:rPr lang="en-US" dirty="0"/>
              <a:t>Forces you to have a “takeaway”</a:t>
            </a:r>
          </a:p>
          <a:p>
            <a:pPr marL="914400" lvl="1" indent="-457200">
              <a:buFont typeface="+mj-lt"/>
              <a:buAutoNum type="arabicPeriod"/>
            </a:pPr>
            <a:r>
              <a:rPr lang="en-US" dirty="0"/>
              <a:t>Many readers only care about the takeaway, not the technical details</a:t>
            </a:r>
          </a:p>
          <a:p>
            <a:pPr marL="914400" lvl="1" indent="-457200">
              <a:buFont typeface="+mj-lt"/>
              <a:buAutoNum type="arabicPeriod"/>
            </a:pPr>
            <a:r>
              <a:rPr lang="en-US" dirty="0"/>
              <a:t>For those who want the technical details, the intuition is still useful as “scaffolding”</a:t>
            </a:r>
          </a:p>
          <a:p>
            <a:pPr marL="914400" lvl="1" indent="-457200">
              <a:buFont typeface="+mj-lt"/>
              <a:buAutoNum type="arabicPeriod"/>
            </a:pPr>
            <a:endParaRPr lang="en-US" dirty="0"/>
          </a:p>
          <a:p>
            <a:pPr indent="-228600"/>
            <a:r>
              <a:rPr lang="en-US" dirty="0"/>
              <a:t>The </a:t>
            </a:r>
            <a:r>
              <a:rPr lang="en-US" dirty="0" err="1"/>
              <a:t>Gopan</a:t>
            </a:r>
            <a:r>
              <a:rPr lang="en-US" dirty="0"/>
              <a:t> Principle:</a:t>
            </a:r>
          </a:p>
          <a:p>
            <a:pPr marL="455613" lvl="1" indent="0">
              <a:buNone/>
            </a:pPr>
            <a:r>
              <a:rPr lang="en-US" dirty="0"/>
              <a:t>   </a:t>
            </a:r>
            <a:r>
              <a:rPr lang="en-US" dirty="0">
                <a:solidFill>
                  <a:srgbClr val="C00000"/>
                </a:solidFill>
              </a:rPr>
              <a:t>“</a:t>
            </a:r>
            <a:r>
              <a:rPr lang="en-US" sz="2200" dirty="0">
                <a:solidFill>
                  <a:srgbClr val="C00000"/>
                </a:solidFill>
              </a:rPr>
              <a:t>By the time the reader reaches the end of the Overview, they</a:t>
            </a:r>
          </a:p>
          <a:p>
            <a:pPr marL="455613" lvl="1" indent="0">
              <a:buNone/>
            </a:pPr>
            <a:r>
              <a:rPr lang="en-US" sz="2200" dirty="0">
                <a:solidFill>
                  <a:srgbClr val="C00000"/>
                </a:solidFill>
              </a:rPr>
              <a:t>    should feel like they don’t need to read the rest of the paper.”</a:t>
            </a:r>
          </a:p>
          <a:p>
            <a:pPr marL="57150" indent="0">
              <a:buNone/>
            </a:pPr>
            <a:r>
              <a:rPr lang="en-US" sz="2600" dirty="0">
                <a:solidFill>
                  <a:srgbClr val="C00000"/>
                </a:solidFill>
              </a:rPr>
              <a:t>                                                            </a:t>
            </a:r>
            <a:r>
              <a:rPr lang="en-US" sz="2200" dirty="0">
                <a:solidFill>
                  <a:srgbClr val="C00000"/>
                </a:solidFill>
                <a:sym typeface="Symbol" panose="05050102010706020507" pitchFamily="18" charset="2"/>
              </a:rPr>
              <a:t></a:t>
            </a:r>
            <a:r>
              <a:rPr lang="en-US" sz="2200" dirty="0">
                <a:solidFill>
                  <a:srgbClr val="C00000"/>
                </a:solidFill>
              </a:rPr>
              <a:t> Denis </a:t>
            </a:r>
            <a:r>
              <a:rPr lang="en-US" sz="2200" dirty="0" err="1">
                <a:solidFill>
                  <a:srgbClr val="C00000"/>
                </a:solidFill>
              </a:rPr>
              <a:t>Gopan</a:t>
            </a:r>
            <a:r>
              <a:rPr lang="en-US" sz="2200" dirty="0">
                <a:solidFill>
                  <a:srgbClr val="C00000"/>
                </a:solidFill>
              </a:rPr>
              <a:t>, c. 2006</a:t>
            </a:r>
          </a:p>
        </p:txBody>
      </p:sp>
      <p:sp>
        <p:nvSpPr>
          <p:cNvPr id="4" name="Slide Number Placeholder 3">
            <a:extLst>
              <a:ext uri="{FF2B5EF4-FFF2-40B4-BE49-F238E27FC236}">
                <a16:creationId xmlns:a16="http://schemas.microsoft.com/office/drawing/2014/main" id="{099F47D2-C1CB-4AAD-9E7B-59F79C22829C}"/>
              </a:ext>
            </a:extLst>
          </p:cNvPr>
          <p:cNvSpPr>
            <a:spLocks noGrp="1"/>
          </p:cNvSpPr>
          <p:nvPr>
            <p:ph type="sldNum" sz="quarter" idx="12"/>
          </p:nvPr>
        </p:nvSpPr>
        <p:spPr/>
        <p:txBody>
          <a:bodyPr/>
          <a:lstStyle/>
          <a:p>
            <a:fld id="{60AD1266-7CE3-2146-B859-359ABF1E0203}" type="slidenum">
              <a:rPr lang="en-US" smtClean="0"/>
              <a:t>34</a:t>
            </a:fld>
            <a:endParaRPr lang="en-US"/>
          </a:p>
        </p:txBody>
      </p:sp>
    </p:spTree>
    <p:extLst>
      <p:ext uri="{BB962C8B-B14F-4D97-AF65-F5344CB8AC3E}">
        <p14:creationId xmlns:p14="http://schemas.microsoft.com/office/powerpoint/2010/main" val="1736928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dissolve">
                                      <p:cBhvr>
                                        <p:cTn id="7" dur="500"/>
                                        <p:tgtEl>
                                          <p:spTgt spid="3">
                                            <p:txEl>
                                              <p:pRg st="9" end="9"/>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0" end="10"/>
                                            </p:txEl>
                                          </p:spTgt>
                                        </p:tgtEl>
                                        <p:attrNameLst>
                                          <p:attrName>style.visibility</p:attrName>
                                        </p:attrNameLst>
                                      </p:cBhvr>
                                      <p:to>
                                        <p:strVal val="visible"/>
                                      </p:to>
                                    </p:set>
                                    <p:animEffect transition="in" filter="dissolve">
                                      <p:cBhvr>
                                        <p:cTn id="10" dur="500"/>
                                        <p:tgtEl>
                                          <p:spTgt spid="3">
                                            <p:txEl>
                                              <p:pRg st="10" end="10"/>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animEffect transition="in" filter="dissolve">
                                      <p:cBhvr>
                                        <p:cTn id="13" dur="500"/>
                                        <p:tgtEl>
                                          <p:spTgt spid="3">
                                            <p:txEl>
                                              <p:pRg st="11" end="11"/>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12" end="12"/>
                                            </p:txEl>
                                          </p:spTgt>
                                        </p:tgtEl>
                                        <p:attrNameLst>
                                          <p:attrName>style.visibility</p:attrName>
                                        </p:attrNameLst>
                                      </p:cBhvr>
                                      <p:to>
                                        <p:strVal val="visible"/>
                                      </p:to>
                                    </p:set>
                                    <p:animEffect transition="in" filter="dissolve">
                                      <p:cBhvr>
                                        <p:cTn id="16"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30FDD-173A-4FDD-948B-BB4561D220C3}"/>
              </a:ext>
            </a:extLst>
          </p:cNvPr>
          <p:cNvSpPr>
            <a:spLocks noGrp="1"/>
          </p:cNvSpPr>
          <p:nvPr>
            <p:ph type="title"/>
          </p:nvPr>
        </p:nvSpPr>
        <p:spPr/>
        <p:txBody>
          <a:bodyPr/>
          <a:lstStyle/>
          <a:p>
            <a:r>
              <a:rPr lang="en-US" dirty="0" err="1"/>
              <a:t>Gopan</a:t>
            </a:r>
            <a:r>
              <a:rPr lang="en-US" dirty="0"/>
              <a:t> Example [POPL05]</a:t>
            </a:r>
          </a:p>
        </p:txBody>
      </p:sp>
      <p:sp>
        <p:nvSpPr>
          <p:cNvPr id="3" name="Slide Number Placeholder 2">
            <a:extLst>
              <a:ext uri="{FF2B5EF4-FFF2-40B4-BE49-F238E27FC236}">
                <a16:creationId xmlns:a16="http://schemas.microsoft.com/office/drawing/2014/main" id="{008D1117-919E-428E-8DD9-99469B81AE6A}"/>
              </a:ext>
            </a:extLst>
          </p:cNvPr>
          <p:cNvSpPr>
            <a:spLocks noGrp="1"/>
          </p:cNvSpPr>
          <p:nvPr>
            <p:ph type="sldNum" sz="quarter" idx="12"/>
          </p:nvPr>
        </p:nvSpPr>
        <p:spPr/>
        <p:txBody>
          <a:bodyPr/>
          <a:lstStyle/>
          <a:p>
            <a:fld id="{60AD1266-7CE3-2146-B859-359ABF1E0203}" type="slidenum">
              <a:rPr lang="en-US" smtClean="0"/>
              <a:t>35</a:t>
            </a:fld>
            <a:endParaRPr lang="en-US"/>
          </a:p>
        </p:txBody>
      </p:sp>
      <p:pic>
        <p:nvPicPr>
          <p:cNvPr id="5" name="Picture 4">
            <a:extLst>
              <a:ext uri="{FF2B5EF4-FFF2-40B4-BE49-F238E27FC236}">
                <a16:creationId xmlns:a16="http://schemas.microsoft.com/office/drawing/2014/main" id="{812276AA-7194-4821-888D-98B4E653E3C2}"/>
              </a:ext>
            </a:extLst>
          </p:cNvPr>
          <p:cNvPicPr>
            <a:picLocks noChangeAspect="1"/>
          </p:cNvPicPr>
          <p:nvPr/>
        </p:nvPicPr>
        <p:blipFill>
          <a:blip r:embed="rId2"/>
          <a:stretch>
            <a:fillRect/>
          </a:stretch>
        </p:blipFill>
        <p:spPr>
          <a:xfrm>
            <a:off x="64737" y="890123"/>
            <a:ext cx="4454087" cy="5849343"/>
          </a:xfrm>
          <a:prstGeom prst="rect">
            <a:avLst/>
          </a:prstGeom>
          <a:ln>
            <a:solidFill>
              <a:schemeClr val="tx1"/>
            </a:solidFill>
          </a:ln>
        </p:spPr>
      </p:pic>
      <p:pic>
        <p:nvPicPr>
          <p:cNvPr id="7" name="Picture 6">
            <a:extLst>
              <a:ext uri="{FF2B5EF4-FFF2-40B4-BE49-F238E27FC236}">
                <a16:creationId xmlns:a16="http://schemas.microsoft.com/office/drawing/2014/main" id="{BCA10513-C632-4BFD-A97C-9B4A998C7C2F}"/>
              </a:ext>
            </a:extLst>
          </p:cNvPr>
          <p:cNvPicPr>
            <a:picLocks noChangeAspect="1"/>
          </p:cNvPicPr>
          <p:nvPr/>
        </p:nvPicPr>
        <p:blipFill>
          <a:blip r:embed="rId3"/>
          <a:stretch>
            <a:fillRect/>
          </a:stretch>
        </p:blipFill>
        <p:spPr>
          <a:xfrm>
            <a:off x="4606470" y="890123"/>
            <a:ext cx="4466013" cy="5849343"/>
          </a:xfrm>
          <a:prstGeom prst="rect">
            <a:avLst/>
          </a:prstGeom>
          <a:ln>
            <a:solidFill>
              <a:schemeClr val="tx1"/>
            </a:solidFill>
          </a:ln>
        </p:spPr>
      </p:pic>
      <p:sp>
        <p:nvSpPr>
          <p:cNvPr id="4" name="Freeform: Shape 3">
            <a:extLst>
              <a:ext uri="{FF2B5EF4-FFF2-40B4-BE49-F238E27FC236}">
                <a16:creationId xmlns:a16="http://schemas.microsoft.com/office/drawing/2014/main" id="{9CF9E400-3651-48CB-BC6D-19836176A30B}"/>
              </a:ext>
            </a:extLst>
          </p:cNvPr>
          <p:cNvSpPr/>
          <p:nvPr/>
        </p:nvSpPr>
        <p:spPr bwMode="auto">
          <a:xfrm>
            <a:off x="56644" y="890124"/>
            <a:ext cx="9014528" cy="5850541"/>
          </a:xfrm>
          <a:custGeom>
            <a:avLst/>
            <a:gdLst>
              <a:gd name="connsiteX0" fmla="*/ 8092 w 9014528"/>
              <a:gd name="connsiteY0" fmla="*/ 0 h 5850541"/>
              <a:gd name="connsiteX1" fmla="*/ 16184 w 9014528"/>
              <a:gd name="connsiteY1" fmla="*/ 833480 h 5850541"/>
              <a:gd name="connsiteX2" fmla="*/ 2225310 w 9014528"/>
              <a:gd name="connsiteY2" fmla="*/ 833480 h 5850541"/>
              <a:gd name="connsiteX3" fmla="*/ 2217218 w 9014528"/>
              <a:gd name="connsiteY3" fmla="*/ 4013649 h 5850541"/>
              <a:gd name="connsiteX4" fmla="*/ 8092 w 9014528"/>
              <a:gd name="connsiteY4" fmla="*/ 4013649 h 5850541"/>
              <a:gd name="connsiteX5" fmla="*/ 0 w 9014528"/>
              <a:gd name="connsiteY5" fmla="*/ 5850541 h 5850541"/>
              <a:gd name="connsiteX6" fmla="*/ 6813494 w 9014528"/>
              <a:gd name="connsiteY6" fmla="*/ 5842449 h 5850541"/>
              <a:gd name="connsiteX7" fmla="*/ 6781126 w 9014528"/>
              <a:gd name="connsiteY7" fmla="*/ 1812616 h 5850541"/>
              <a:gd name="connsiteX8" fmla="*/ 9014528 w 9014528"/>
              <a:gd name="connsiteY8" fmla="*/ 1828800 h 5850541"/>
              <a:gd name="connsiteX9" fmla="*/ 9006436 w 9014528"/>
              <a:gd name="connsiteY9" fmla="*/ 1270449 h 5850541"/>
              <a:gd name="connsiteX10" fmla="*/ 6764942 w 9014528"/>
              <a:gd name="connsiteY10" fmla="*/ 1270449 h 5850541"/>
              <a:gd name="connsiteX11" fmla="*/ 6748758 w 9014528"/>
              <a:gd name="connsiteY11" fmla="*/ 0 h 5850541"/>
              <a:gd name="connsiteX12" fmla="*/ 8092 w 9014528"/>
              <a:gd name="connsiteY12" fmla="*/ 0 h 5850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014528" h="5850541">
                <a:moveTo>
                  <a:pt x="8092" y="0"/>
                </a:moveTo>
                <a:cubicBezTo>
                  <a:pt x="10789" y="277827"/>
                  <a:pt x="13487" y="555653"/>
                  <a:pt x="16184" y="833480"/>
                </a:cubicBezTo>
                <a:lnTo>
                  <a:pt x="2225310" y="833480"/>
                </a:lnTo>
                <a:cubicBezTo>
                  <a:pt x="2222613" y="1893536"/>
                  <a:pt x="2219915" y="2953593"/>
                  <a:pt x="2217218" y="4013649"/>
                </a:cubicBezTo>
                <a:lnTo>
                  <a:pt x="8092" y="4013649"/>
                </a:lnTo>
                <a:cubicBezTo>
                  <a:pt x="5395" y="4625946"/>
                  <a:pt x="2697" y="5238244"/>
                  <a:pt x="0" y="5850541"/>
                </a:cubicBezTo>
                <a:lnTo>
                  <a:pt x="6813494" y="5842449"/>
                </a:lnTo>
                <a:lnTo>
                  <a:pt x="6781126" y="1812616"/>
                </a:lnTo>
                <a:lnTo>
                  <a:pt x="9014528" y="1828800"/>
                </a:lnTo>
                <a:lnTo>
                  <a:pt x="9006436" y="1270449"/>
                </a:lnTo>
                <a:lnTo>
                  <a:pt x="6764942" y="1270449"/>
                </a:lnTo>
                <a:lnTo>
                  <a:pt x="6748758" y="0"/>
                </a:lnTo>
                <a:lnTo>
                  <a:pt x="8092" y="0"/>
                </a:lnTo>
                <a:close/>
              </a:path>
            </a:pathLst>
          </a:cu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6" name="Rectangle 5">
            <a:extLst>
              <a:ext uri="{FF2B5EF4-FFF2-40B4-BE49-F238E27FC236}">
                <a16:creationId xmlns:a16="http://schemas.microsoft.com/office/drawing/2014/main" id="{D4517281-0271-46DF-B4DB-DBBA69BC5F5D}"/>
              </a:ext>
            </a:extLst>
          </p:cNvPr>
          <p:cNvSpPr/>
          <p:nvPr/>
        </p:nvSpPr>
        <p:spPr bwMode="auto">
          <a:xfrm>
            <a:off x="1118440" y="5169005"/>
            <a:ext cx="264496" cy="120912"/>
          </a:xfrm>
          <a:prstGeom prst="rect">
            <a:avLst/>
          </a:prstGeom>
          <a:solidFill>
            <a:srgbClr val="FF0000">
              <a:alpha val="13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dirty="0">
              <a:ln>
                <a:noFill/>
              </a:ln>
              <a:solidFill>
                <a:schemeClr val="bg2"/>
              </a:solidFill>
              <a:effectLst/>
              <a:latin typeface="Arial" charset="0"/>
            </a:endParaRPr>
          </a:p>
        </p:txBody>
      </p:sp>
      <p:sp>
        <p:nvSpPr>
          <p:cNvPr id="9" name="Rectangle 8">
            <a:extLst>
              <a:ext uri="{FF2B5EF4-FFF2-40B4-BE49-F238E27FC236}">
                <a16:creationId xmlns:a16="http://schemas.microsoft.com/office/drawing/2014/main" id="{BD014BFB-075F-4497-9E0E-764DFF3D8986}"/>
              </a:ext>
            </a:extLst>
          </p:cNvPr>
          <p:cNvSpPr/>
          <p:nvPr/>
        </p:nvSpPr>
        <p:spPr bwMode="auto">
          <a:xfrm>
            <a:off x="2442177" y="1735881"/>
            <a:ext cx="353921" cy="120912"/>
          </a:xfrm>
          <a:prstGeom prst="rect">
            <a:avLst/>
          </a:prstGeom>
          <a:solidFill>
            <a:srgbClr val="FF0000">
              <a:alpha val="13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dirty="0">
              <a:ln>
                <a:noFill/>
              </a:ln>
              <a:solidFill>
                <a:schemeClr val="bg2"/>
              </a:solidFill>
              <a:effectLst/>
              <a:latin typeface="Arial" charset="0"/>
            </a:endParaRPr>
          </a:p>
        </p:txBody>
      </p:sp>
      <p:sp>
        <p:nvSpPr>
          <p:cNvPr id="10" name="Rectangle 9">
            <a:extLst>
              <a:ext uri="{FF2B5EF4-FFF2-40B4-BE49-F238E27FC236}">
                <a16:creationId xmlns:a16="http://schemas.microsoft.com/office/drawing/2014/main" id="{8B37CE00-227C-4C07-B368-390851CBBFCE}"/>
              </a:ext>
            </a:extLst>
          </p:cNvPr>
          <p:cNvSpPr/>
          <p:nvPr/>
        </p:nvSpPr>
        <p:spPr bwMode="auto">
          <a:xfrm>
            <a:off x="3909499" y="2928977"/>
            <a:ext cx="353921" cy="120912"/>
          </a:xfrm>
          <a:prstGeom prst="rect">
            <a:avLst/>
          </a:prstGeom>
          <a:solidFill>
            <a:srgbClr val="FF0000">
              <a:alpha val="13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dirty="0">
              <a:ln>
                <a:noFill/>
              </a:ln>
              <a:solidFill>
                <a:schemeClr val="bg2"/>
              </a:solidFill>
              <a:effectLst/>
              <a:latin typeface="Arial" charset="0"/>
            </a:endParaRPr>
          </a:p>
        </p:txBody>
      </p:sp>
      <p:sp>
        <p:nvSpPr>
          <p:cNvPr id="11" name="Rectangle 10">
            <a:extLst>
              <a:ext uri="{FF2B5EF4-FFF2-40B4-BE49-F238E27FC236}">
                <a16:creationId xmlns:a16="http://schemas.microsoft.com/office/drawing/2014/main" id="{A89E7AC2-B2DB-4337-BFC6-2EE10CF34807}"/>
              </a:ext>
            </a:extLst>
          </p:cNvPr>
          <p:cNvSpPr/>
          <p:nvPr/>
        </p:nvSpPr>
        <p:spPr bwMode="auto">
          <a:xfrm>
            <a:off x="2731862" y="4486984"/>
            <a:ext cx="353921" cy="120912"/>
          </a:xfrm>
          <a:prstGeom prst="rect">
            <a:avLst/>
          </a:prstGeom>
          <a:solidFill>
            <a:srgbClr val="FF0000">
              <a:alpha val="13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dirty="0">
              <a:ln>
                <a:noFill/>
              </a:ln>
              <a:solidFill>
                <a:schemeClr val="bg2"/>
              </a:solidFill>
              <a:effectLst/>
              <a:latin typeface="Arial" charset="0"/>
            </a:endParaRPr>
          </a:p>
        </p:txBody>
      </p:sp>
      <p:sp>
        <p:nvSpPr>
          <p:cNvPr id="12" name="Rectangle 11">
            <a:extLst>
              <a:ext uri="{FF2B5EF4-FFF2-40B4-BE49-F238E27FC236}">
                <a16:creationId xmlns:a16="http://schemas.microsoft.com/office/drawing/2014/main" id="{509647E9-E568-4F17-BA8F-0DF28773B532}"/>
              </a:ext>
            </a:extLst>
          </p:cNvPr>
          <p:cNvSpPr/>
          <p:nvPr/>
        </p:nvSpPr>
        <p:spPr bwMode="auto">
          <a:xfrm>
            <a:off x="3124828" y="5846964"/>
            <a:ext cx="714141" cy="120912"/>
          </a:xfrm>
          <a:prstGeom prst="rect">
            <a:avLst/>
          </a:prstGeom>
          <a:solidFill>
            <a:srgbClr val="FF0000">
              <a:alpha val="13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dirty="0">
              <a:ln>
                <a:noFill/>
              </a:ln>
              <a:solidFill>
                <a:schemeClr val="bg2"/>
              </a:solidFill>
              <a:effectLst/>
              <a:latin typeface="Arial" charset="0"/>
            </a:endParaRPr>
          </a:p>
        </p:txBody>
      </p:sp>
      <p:sp>
        <p:nvSpPr>
          <p:cNvPr id="13" name="Rectangle 12">
            <a:extLst>
              <a:ext uri="{FF2B5EF4-FFF2-40B4-BE49-F238E27FC236}">
                <a16:creationId xmlns:a16="http://schemas.microsoft.com/office/drawing/2014/main" id="{A3AD5D17-1826-42BB-BE06-9426F0328C3D}"/>
              </a:ext>
            </a:extLst>
          </p:cNvPr>
          <p:cNvSpPr/>
          <p:nvPr/>
        </p:nvSpPr>
        <p:spPr bwMode="auto">
          <a:xfrm>
            <a:off x="2447707" y="6588896"/>
            <a:ext cx="353921" cy="120912"/>
          </a:xfrm>
          <a:prstGeom prst="rect">
            <a:avLst/>
          </a:prstGeom>
          <a:solidFill>
            <a:srgbClr val="FF0000">
              <a:alpha val="13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dirty="0">
              <a:ln>
                <a:noFill/>
              </a:ln>
              <a:solidFill>
                <a:schemeClr val="bg2"/>
              </a:solidFill>
              <a:effectLst/>
              <a:latin typeface="Arial" charset="0"/>
            </a:endParaRPr>
          </a:p>
        </p:txBody>
      </p:sp>
      <p:sp>
        <p:nvSpPr>
          <p:cNvPr id="14" name="Rectangle 13">
            <a:extLst>
              <a:ext uri="{FF2B5EF4-FFF2-40B4-BE49-F238E27FC236}">
                <a16:creationId xmlns:a16="http://schemas.microsoft.com/office/drawing/2014/main" id="{B7B62F90-3D66-433B-BEC6-F5C4C33FB127}"/>
              </a:ext>
            </a:extLst>
          </p:cNvPr>
          <p:cNvSpPr/>
          <p:nvPr/>
        </p:nvSpPr>
        <p:spPr bwMode="auto">
          <a:xfrm>
            <a:off x="6219922" y="4066110"/>
            <a:ext cx="353921" cy="120912"/>
          </a:xfrm>
          <a:prstGeom prst="rect">
            <a:avLst/>
          </a:prstGeom>
          <a:solidFill>
            <a:srgbClr val="FF0000">
              <a:alpha val="13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dirty="0">
              <a:ln>
                <a:noFill/>
              </a:ln>
              <a:solidFill>
                <a:schemeClr val="bg2"/>
              </a:solidFill>
              <a:effectLst/>
              <a:latin typeface="Arial" charset="0"/>
            </a:endParaRPr>
          </a:p>
        </p:txBody>
      </p:sp>
    </p:spTree>
    <p:extLst>
      <p:ext uri="{BB962C8B-B14F-4D97-AF65-F5344CB8AC3E}">
        <p14:creationId xmlns:p14="http://schemas.microsoft.com/office/powerpoint/2010/main" val="26272199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FE42B5-D3A1-4084-9044-B2CD7057E2B1}"/>
              </a:ext>
            </a:extLst>
          </p:cNvPr>
          <p:cNvSpPr>
            <a:spLocks noGrp="1"/>
          </p:cNvSpPr>
          <p:nvPr>
            <p:ph idx="1"/>
          </p:nvPr>
        </p:nvSpPr>
        <p:spPr>
          <a:xfrm>
            <a:off x="457199" y="1142999"/>
            <a:ext cx="8385349" cy="3479243"/>
          </a:xfrm>
        </p:spPr>
        <p:txBody>
          <a:bodyPr>
            <a:normAutofit fontScale="77500" lnSpcReduction="20000"/>
          </a:bodyPr>
          <a:lstStyle/>
          <a:p>
            <a:r>
              <a:rPr lang="en-US" dirty="0"/>
              <a:t>Somesh Jha: The problem statement is </a:t>
            </a:r>
            <a:r>
              <a:rPr lang="en-US" dirty="0">
                <a:solidFill>
                  <a:srgbClr val="C00000"/>
                </a:solidFill>
              </a:rPr>
              <a:t>not</a:t>
            </a:r>
          </a:p>
          <a:p>
            <a:endParaRPr lang="en-US" dirty="0">
              <a:solidFill>
                <a:srgbClr val="C00000"/>
              </a:solidFill>
            </a:endParaRPr>
          </a:p>
          <a:p>
            <a:pPr marL="0" indent="0">
              <a:buNone/>
            </a:pPr>
            <a:r>
              <a:rPr lang="en-US" dirty="0"/>
              <a:t>       “The goal is to produce the kind of answers that my</a:t>
            </a:r>
          </a:p>
          <a:p>
            <a:pPr marL="0" indent="0">
              <a:buNone/>
            </a:pPr>
            <a:r>
              <a:rPr lang="en-US" dirty="0"/>
              <a:t>        algorithm produces”</a:t>
            </a:r>
          </a:p>
          <a:p>
            <a:pPr marL="0" indent="0">
              <a:buNone/>
            </a:pPr>
            <a:endParaRPr lang="en-US" dirty="0"/>
          </a:p>
          <a:p>
            <a:pPr marL="0" indent="0">
              <a:buNone/>
            </a:pPr>
            <a:r>
              <a:rPr lang="en-US" dirty="0"/>
              <a:t>    The problem should be stated in a way that is independent of</a:t>
            </a:r>
          </a:p>
          <a:p>
            <a:pPr marL="0" indent="0">
              <a:buNone/>
            </a:pPr>
            <a:r>
              <a:rPr lang="en-US" dirty="0"/>
              <a:t>    any particular technique or method</a:t>
            </a:r>
          </a:p>
          <a:p>
            <a:endParaRPr lang="en-US" dirty="0"/>
          </a:p>
          <a:p>
            <a:r>
              <a:rPr lang="en-US" dirty="0"/>
              <a:t>Specify </a:t>
            </a:r>
            <a:r>
              <a:rPr lang="en-US" dirty="0">
                <a:solidFill>
                  <a:srgbClr val="C00000"/>
                </a:solidFill>
              </a:rPr>
              <a:t>what</a:t>
            </a:r>
            <a:r>
              <a:rPr lang="en-US" dirty="0"/>
              <a:t> is to be obtained, not how it is obtained</a:t>
            </a:r>
          </a:p>
          <a:p>
            <a:pPr lvl="1"/>
            <a:r>
              <a:rPr lang="en-US" dirty="0">
                <a:solidFill>
                  <a:srgbClr val="C00000"/>
                </a:solidFill>
              </a:rPr>
              <a:t>Declarative</a:t>
            </a:r>
            <a:r>
              <a:rPr lang="en-US" dirty="0"/>
              <a:t>, not imperative</a:t>
            </a:r>
          </a:p>
        </p:txBody>
      </p:sp>
      <p:sp>
        <p:nvSpPr>
          <p:cNvPr id="4" name="Slide Number Placeholder 3">
            <a:extLst>
              <a:ext uri="{FF2B5EF4-FFF2-40B4-BE49-F238E27FC236}">
                <a16:creationId xmlns:a16="http://schemas.microsoft.com/office/drawing/2014/main" id="{52ADADAD-1A38-4F46-B9A7-58C2AC35033F}"/>
              </a:ext>
            </a:extLst>
          </p:cNvPr>
          <p:cNvSpPr>
            <a:spLocks noGrp="1"/>
          </p:cNvSpPr>
          <p:nvPr>
            <p:ph type="sldNum" sz="quarter" idx="12"/>
          </p:nvPr>
        </p:nvSpPr>
        <p:spPr/>
        <p:txBody>
          <a:bodyPr/>
          <a:lstStyle/>
          <a:p>
            <a:fld id="{60AD1266-7CE3-2146-B859-359ABF1E0203}" type="slidenum">
              <a:rPr lang="en-US" smtClean="0"/>
              <a:t>36</a:t>
            </a:fld>
            <a:endParaRPr lang="en-US"/>
          </a:p>
        </p:txBody>
      </p:sp>
      <p:sp>
        <p:nvSpPr>
          <p:cNvPr id="7" name="Title 1">
            <a:extLst>
              <a:ext uri="{FF2B5EF4-FFF2-40B4-BE49-F238E27FC236}">
                <a16:creationId xmlns:a16="http://schemas.microsoft.com/office/drawing/2014/main" id="{29C2AE3C-E863-4B37-9225-7E22642A491C}"/>
              </a:ext>
            </a:extLst>
          </p:cNvPr>
          <p:cNvSpPr>
            <a:spLocks noGrp="1"/>
          </p:cNvSpPr>
          <p:nvPr>
            <p:ph type="title"/>
          </p:nvPr>
        </p:nvSpPr>
        <p:spPr>
          <a:xfrm>
            <a:off x="304800" y="228600"/>
            <a:ext cx="8610600" cy="838200"/>
          </a:xfrm>
        </p:spPr>
        <p:txBody>
          <a:bodyPr>
            <a:normAutofit/>
          </a:bodyPr>
          <a:lstStyle/>
          <a:p>
            <a:r>
              <a:rPr lang="en-US" sz="3200" dirty="0"/>
              <a:t>Problem Statement</a:t>
            </a:r>
          </a:p>
        </p:txBody>
      </p:sp>
    </p:spTree>
    <p:extLst>
      <p:ext uri="{BB962C8B-B14F-4D97-AF65-F5344CB8AC3E}">
        <p14:creationId xmlns:p14="http://schemas.microsoft.com/office/powerpoint/2010/main" val="925865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0B997-96CB-4992-BB6E-1633141C5FC0}"/>
              </a:ext>
            </a:extLst>
          </p:cNvPr>
          <p:cNvSpPr>
            <a:spLocks noGrp="1"/>
          </p:cNvSpPr>
          <p:nvPr>
            <p:ph type="title"/>
          </p:nvPr>
        </p:nvSpPr>
        <p:spPr/>
        <p:txBody>
          <a:bodyPr/>
          <a:lstStyle/>
          <a:p>
            <a:r>
              <a:rPr lang="en-US" dirty="0"/>
              <a:t>Problem Statement</a:t>
            </a:r>
          </a:p>
        </p:txBody>
      </p:sp>
      <p:sp>
        <p:nvSpPr>
          <p:cNvPr id="3" name="Slide Number Placeholder 2">
            <a:extLst>
              <a:ext uri="{FF2B5EF4-FFF2-40B4-BE49-F238E27FC236}">
                <a16:creationId xmlns:a16="http://schemas.microsoft.com/office/drawing/2014/main" id="{61806113-71AD-4B58-9641-02424DE7A8C2}"/>
              </a:ext>
            </a:extLst>
          </p:cNvPr>
          <p:cNvSpPr>
            <a:spLocks noGrp="1"/>
          </p:cNvSpPr>
          <p:nvPr>
            <p:ph type="sldNum" sz="quarter" idx="12"/>
          </p:nvPr>
        </p:nvSpPr>
        <p:spPr/>
        <p:txBody>
          <a:bodyPr/>
          <a:lstStyle/>
          <a:p>
            <a:fld id="{60AD1266-7CE3-2146-B859-359ABF1E0203}" type="slidenum">
              <a:rPr lang="en-US" smtClean="0"/>
              <a:t>37</a:t>
            </a:fld>
            <a:endParaRPr lang="en-US"/>
          </a:p>
        </p:txBody>
      </p:sp>
      <p:grpSp>
        <p:nvGrpSpPr>
          <p:cNvPr id="8" name="Group 7">
            <a:extLst>
              <a:ext uri="{FF2B5EF4-FFF2-40B4-BE49-F238E27FC236}">
                <a16:creationId xmlns:a16="http://schemas.microsoft.com/office/drawing/2014/main" id="{E6E7F129-FBD9-4659-9A8A-1AA5288196E7}"/>
              </a:ext>
            </a:extLst>
          </p:cNvPr>
          <p:cNvGrpSpPr/>
          <p:nvPr/>
        </p:nvGrpSpPr>
        <p:grpSpPr>
          <a:xfrm>
            <a:off x="2570043" y="1066800"/>
            <a:ext cx="4003913" cy="5424656"/>
            <a:chOff x="2243137" y="1020650"/>
            <a:chExt cx="4657725" cy="6467475"/>
          </a:xfrm>
        </p:grpSpPr>
        <p:pic>
          <p:nvPicPr>
            <p:cNvPr id="5" name="Picture 4">
              <a:extLst>
                <a:ext uri="{FF2B5EF4-FFF2-40B4-BE49-F238E27FC236}">
                  <a16:creationId xmlns:a16="http://schemas.microsoft.com/office/drawing/2014/main" id="{695D08A9-4F5C-487C-8ECA-554AA65B03B1}"/>
                </a:ext>
              </a:extLst>
            </p:cNvPr>
            <p:cNvPicPr>
              <a:picLocks noChangeAspect="1"/>
            </p:cNvPicPr>
            <p:nvPr/>
          </p:nvPicPr>
          <p:blipFill>
            <a:blip r:embed="rId2"/>
            <a:stretch>
              <a:fillRect/>
            </a:stretch>
          </p:blipFill>
          <p:spPr>
            <a:xfrm>
              <a:off x="2243137" y="1020650"/>
              <a:ext cx="4657725" cy="876300"/>
            </a:xfrm>
            <a:prstGeom prst="rect">
              <a:avLst/>
            </a:prstGeom>
          </p:spPr>
        </p:pic>
        <p:pic>
          <p:nvPicPr>
            <p:cNvPr id="7" name="Picture 6">
              <a:extLst>
                <a:ext uri="{FF2B5EF4-FFF2-40B4-BE49-F238E27FC236}">
                  <a16:creationId xmlns:a16="http://schemas.microsoft.com/office/drawing/2014/main" id="{E5F376AE-E065-4F7F-AF7F-1A56208C2655}"/>
                </a:ext>
              </a:extLst>
            </p:cNvPr>
            <p:cNvPicPr>
              <a:picLocks noChangeAspect="1"/>
            </p:cNvPicPr>
            <p:nvPr/>
          </p:nvPicPr>
          <p:blipFill>
            <a:blip r:embed="rId3"/>
            <a:stretch>
              <a:fillRect/>
            </a:stretch>
          </p:blipFill>
          <p:spPr>
            <a:xfrm>
              <a:off x="2247899" y="1896950"/>
              <a:ext cx="4648200" cy="5591175"/>
            </a:xfrm>
            <a:prstGeom prst="rect">
              <a:avLst/>
            </a:prstGeom>
          </p:spPr>
        </p:pic>
      </p:grpSp>
      <p:sp>
        <p:nvSpPr>
          <p:cNvPr id="4" name="Arrow: Right 3">
            <a:extLst>
              <a:ext uri="{FF2B5EF4-FFF2-40B4-BE49-F238E27FC236}">
                <a16:creationId xmlns:a16="http://schemas.microsoft.com/office/drawing/2014/main" id="{6B828E81-5386-454F-8ABE-59698040A10A}"/>
              </a:ext>
            </a:extLst>
          </p:cNvPr>
          <p:cNvSpPr/>
          <p:nvPr/>
        </p:nvSpPr>
        <p:spPr bwMode="auto">
          <a:xfrm flipH="1">
            <a:off x="6852976" y="2381459"/>
            <a:ext cx="673239" cy="241160"/>
          </a:xfrm>
          <a:prstGeom prst="rightArrow">
            <a:avLst/>
          </a:prstGeom>
          <a:solidFill>
            <a:srgbClr val="C00000"/>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9" name="Arrow: Right 8">
            <a:extLst>
              <a:ext uri="{FF2B5EF4-FFF2-40B4-BE49-F238E27FC236}">
                <a16:creationId xmlns:a16="http://schemas.microsoft.com/office/drawing/2014/main" id="{A6C07163-D482-4357-911D-0675E08979DD}"/>
              </a:ext>
            </a:extLst>
          </p:cNvPr>
          <p:cNvSpPr/>
          <p:nvPr/>
        </p:nvSpPr>
        <p:spPr bwMode="auto">
          <a:xfrm flipH="1">
            <a:off x="6852975" y="6050784"/>
            <a:ext cx="673239" cy="241160"/>
          </a:xfrm>
          <a:prstGeom prst="rightArrow">
            <a:avLst/>
          </a:prstGeom>
          <a:solidFill>
            <a:srgbClr val="C00000"/>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Tree>
    <p:extLst>
      <p:ext uri="{BB962C8B-B14F-4D97-AF65-F5344CB8AC3E}">
        <p14:creationId xmlns:p14="http://schemas.microsoft.com/office/powerpoint/2010/main" val="28894821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0B997-96CB-4992-BB6E-1633141C5FC0}"/>
              </a:ext>
            </a:extLst>
          </p:cNvPr>
          <p:cNvSpPr>
            <a:spLocks noGrp="1"/>
          </p:cNvSpPr>
          <p:nvPr>
            <p:ph type="title"/>
          </p:nvPr>
        </p:nvSpPr>
        <p:spPr/>
        <p:txBody>
          <a:bodyPr/>
          <a:lstStyle/>
          <a:p>
            <a:r>
              <a:rPr lang="en-US" dirty="0"/>
              <a:t>Problem Statement</a:t>
            </a:r>
          </a:p>
        </p:txBody>
      </p:sp>
      <p:sp>
        <p:nvSpPr>
          <p:cNvPr id="3" name="Slide Number Placeholder 2">
            <a:extLst>
              <a:ext uri="{FF2B5EF4-FFF2-40B4-BE49-F238E27FC236}">
                <a16:creationId xmlns:a16="http://schemas.microsoft.com/office/drawing/2014/main" id="{61806113-71AD-4B58-9641-02424DE7A8C2}"/>
              </a:ext>
            </a:extLst>
          </p:cNvPr>
          <p:cNvSpPr>
            <a:spLocks noGrp="1"/>
          </p:cNvSpPr>
          <p:nvPr>
            <p:ph type="sldNum" sz="quarter" idx="12"/>
          </p:nvPr>
        </p:nvSpPr>
        <p:spPr/>
        <p:txBody>
          <a:bodyPr/>
          <a:lstStyle/>
          <a:p>
            <a:fld id="{60AD1266-7CE3-2146-B859-359ABF1E0203}" type="slidenum">
              <a:rPr lang="en-US" smtClean="0"/>
              <a:t>38</a:t>
            </a:fld>
            <a:endParaRPr lang="en-US"/>
          </a:p>
        </p:txBody>
      </p:sp>
      <p:pic>
        <p:nvPicPr>
          <p:cNvPr id="5" name="Picture 4">
            <a:extLst>
              <a:ext uri="{FF2B5EF4-FFF2-40B4-BE49-F238E27FC236}">
                <a16:creationId xmlns:a16="http://schemas.microsoft.com/office/drawing/2014/main" id="{F06602E2-AC3D-4AA1-B391-592294D3AEC8}"/>
              </a:ext>
            </a:extLst>
          </p:cNvPr>
          <p:cNvPicPr>
            <a:picLocks noChangeAspect="1"/>
          </p:cNvPicPr>
          <p:nvPr/>
        </p:nvPicPr>
        <p:blipFill>
          <a:blip r:embed="rId2"/>
          <a:stretch>
            <a:fillRect/>
          </a:stretch>
        </p:blipFill>
        <p:spPr>
          <a:xfrm>
            <a:off x="752475" y="1414462"/>
            <a:ext cx="7639050" cy="4029075"/>
          </a:xfrm>
          <a:prstGeom prst="rect">
            <a:avLst/>
          </a:prstGeom>
        </p:spPr>
      </p:pic>
      <p:sp>
        <p:nvSpPr>
          <p:cNvPr id="6" name="Rectangle 5">
            <a:extLst>
              <a:ext uri="{FF2B5EF4-FFF2-40B4-BE49-F238E27FC236}">
                <a16:creationId xmlns:a16="http://schemas.microsoft.com/office/drawing/2014/main" id="{931F8E00-55A0-4243-9973-DEF7360A9832}"/>
              </a:ext>
            </a:extLst>
          </p:cNvPr>
          <p:cNvSpPr/>
          <p:nvPr/>
        </p:nvSpPr>
        <p:spPr bwMode="auto">
          <a:xfrm>
            <a:off x="752475" y="1408246"/>
            <a:ext cx="7639050" cy="2362641"/>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Tree>
    <p:extLst>
      <p:ext uri="{BB962C8B-B14F-4D97-AF65-F5344CB8AC3E}">
        <p14:creationId xmlns:p14="http://schemas.microsoft.com/office/powerpoint/2010/main" val="32639474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0B997-96CB-4992-BB6E-1633141C5FC0}"/>
              </a:ext>
            </a:extLst>
          </p:cNvPr>
          <p:cNvSpPr>
            <a:spLocks noGrp="1"/>
          </p:cNvSpPr>
          <p:nvPr>
            <p:ph type="title"/>
          </p:nvPr>
        </p:nvSpPr>
        <p:spPr/>
        <p:txBody>
          <a:bodyPr/>
          <a:lstStyle/>
          <a:p>
            <a:r>
              <a:rPr lang="en-US" dirty="0"/>
              <a:t>Problem Statement</a:t>
            </a:r>
          </a:p>
        </p:txBody>
      </p:sp>
      <p:sp>
        <p:nvSpPr>
          <p:cNvPr id="3" name="Slide Number Placeholder 2">
            <a:extLst>
              <a:ext uri="{FF2B5EF4-FFF2-40B4-BE49-F238E27FC236}">
                <a16:creationId xmlns:a16="http://schemas.microsoft.com/office/drawing/2014/main" id="{61806113-71AD-4B58-9641-02424DE7A8C2}"/>
              </a:ext>
            </a:extLst>
          </p:cNvPr>
          <p:cNvSpPr>
            <a:spLocks noGrp="1"/>
          </p:cNvSpPr>
          <p:nvPr>
            <p:ph type="sldNum" sz="quarter" idx="12"/>
          </p:nvPr>
        </p:nvSpPr>
        <p:spPr/>
        <p:txBody>
          <a:bodyPr/>
          <a:lstStyle/>
          <a:p>
            <a:fld id="{60AD1266-7CE3-2146-B859-359ABF1E0203}" type="slidenum">
              <a:rPr lang="en-US" smtClean="0"/>
              <a:t>39</a:t>
            </a:fld>
            <a:endParaRPr lang="en-US"/>
          </a:p>
        </p:txBody>
      </p:sp>
      <p:pic>
        <p:nvPicPr>
          <p:cNvPr id="5" name="Picture 4">
            <a:extLst>
              <a:ext uri="{FF2B5EF4-FFF2-40B4-BE49-F238E27FC236}">
                <a16:creationId xmlns:a16="http://schemas.microsoft.com/office/drawing/2014/main" id="{EFA2D829-7D26-4AFD-85AA-52589AE9F4EA}"/>
              </a:ext>
            </a:extLst>
          </p:cNvPr>
          <p:cNvPicPr>
            <a:picLocks noChangeAspect="1"/>
          </p:cNvPicPr>
          <p:nvPr/>
        </p:nvPicPr>
        <p:blipFill>
          <a:blip r:embed="rId2"/>
          <a:stretch>
            <a:fillRect/>
          </a:stretch>
        </p:blipFill>
        <p:spPr>
          <a:xfrm>
            <a:off x="1114425" y="1151849"/>
            <a:ext cx="6915150" cy="5314950"/>
          </a:xfrm>
          <a:prstGeom prst="rect">
            <a:avLst/>
          </a:prstGeom>
        </p:spPr>
      </p:pic>
      <p:sp>
        <p:nvSpPr>
          <p:cNvPr id="6" name="Rectangle 5">
            <a:extLst>
              <a:ext uri="{FF2B5EF4-FFF2-40B4-BE49-F238E27FC236}">
                <a16:creationId xmlns:a16="http://schemas.microsoft.com/office/drawing/2014/main" id="{88EE0270-98B6-4E2F-8CC9-CB50345E0619}"/>
              </a:ext>
            </a:extLst>
          </p:cNvPr>
          <p:cNvSpPr/>
          <p:nvPr/>
        </p:nvSpPr>
        <p:spPr bwMode="auto">
          <a:xfrm>
            <a:off x="1114425" y="1091750"/>
            <a:ext cx="6915150" cy="256585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Tree>
    <p:extLst>
      <p:ext uri="{BB962C8B-B14F-4D97-AF65-F5344CB8AC3E}">
        <p14:creationId xmlns:p14="http://schemas.microsoft.com/office/powerpoint/2010/main" val="1474534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F4E6B-794C-4498-8A69-437E85110707}"/>
              </a:ext>
            </a:extLst>
          </p:cNvPr>
          <p:cNvSpPr>
            <a:spLocks noGrp="1"/>
          </p:cNvSpPr>
          <p:nvPr>
            <p:ph type="title"/>
          </p:nvPr>
        </p:nvSpPr>
        <p:spPr/>
        <p:txBody>
          <a:bodyPr>
            <a:normAutofit/>
          </a:bodyPr>
          <a:lstStyle/>
          <a:p>
            <a:r>
              <a:rPr lang="en-US" dirty="0"/>
              <a:t>Two Overarching </a:t>
            </a:r>
            <a:r>
              <a:rPr lang="en-US" u="sng" dirty="0"/>
              <a:t>Challenges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669376-CC81-4DA6-AB62-11D5713B9A8D}"/>
                  </a:ext>
                </a:extLst>
              </p:cNvPr>
              <p:cNvSpPr>
                <a:spLocks noGrp="1"/>
              </p:cNvSpPr>
              <p:nvPr>
                <p:ph idx="1"/>
              </p:nvPr>
            </p:nvSpPr>
            <p:spPr>
              <a:xfrm>
                <a:off x="457200" y="1295400"/>
                <a:ext cx="8229600" cy="5186320"/>
              </a:xfrm>
            </p:spPr>
            <p:txBody>
              <a:bodyPr>
                <a:normAutofit fontScale="92500" lnSpcReduction="20000"/>
              </a:bodyPr>
              <a:lstStyle/>
              <a:p>
                <a:r>
                  <a:rPr lang="en-US" dirty="0"/>
                  <a:t>Busy reviewers with 15-25</a:t>
                </a:r>
              </a:p>
              <a:p>
                <a:pPr marL="0" indent="0">
                  <a:buNone/>
                </a:pPr>
                <a:r>
                  <a:rPr lang="en-US" dirty="0"/>
                  <a:t>   submissions to read</a:t>
                </a:r>
              </a:p>
              <a:p>
                <a:pPr lvl="1"/>
                <a:r>
                  <a:rPr lang="en-US" dirty="0"/>
                  <a:t>Keep their interest!</a:t>
                </a:r>
              </a:p>
              <a:p>
                <a:pPr lvl="1"/>
                <a:r>
                  <a:rPr lang="en-US" dirty="0"/>
                  <a:t>If they start to skim, game over!!</a:t>
                </a:r>
              </a:p>
              <a:p>
                <a:pPr lvl="1"/>
                <a:r>
                  <a:rPr lang="en-US" b="0" dirty="0"/>
                  <a:t>Must overcome the general CS reviewing attitude, which is (almost)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𝑟𝑒𝑗𝑒𝑐𝑡</m:t>
                    </m:r>
                    <m:r>
                      <a:rPr lang="en-US" b="0" i="1" smtClean="0">
                        <a:latin typeface="Cambria Math" panose="02040503050406030204" pitchFamily="18" charset="0"/>
                      </a:rPr>
                      <m:t>"</m:t>
                    </m:r>
                  </m:oMath>
                </a14:m>
                <a:endParaRPr lang="en-US" dirty="0"/>
              </a:p>
              <a:p>
                <a:endParaRPr lang="en-US" dirty="0"/>
              </a:p>
              <a:p>
                <a:r>
                  <a:rPr lang="en-US" dirty="0"/>
                  <a:t>Length restrictions on conference submissions</a:t>
                </a:r>
              </a:p>
              <a:p>
                <a:pPr lvl="1"/>
                <a:r>
                  <a:rPr lang="en-US" dirty="0"/>
                  <a:t>Human foible:</a:t>
                </a:r>
              </a:p>
              <a:p>
                <a:pPr lvl="2"/>
                <a:r>
                  <a:rPr lang="en-US" dirty="0"/>
                  <a:t>You will use (more than) the space you are allowed</a:t>
                </a:r>
              </a:p>
              <a:p>
                <a:pPr lvl="2"/>
                <a:r>
                  <a:rPr lang="en-US" dirty="0"/>
                  <a:t>Thus, you will always have to cut something at the end</a:t>
                </a:r>
              </a:p>
              <a:p>
                <a:pPr lvl="1"/>
                <a:r>
                  <a:rPr lang="en-US" dirty="0">
                    <a:solidFill>
                      <a:srgbClr val="C00000"/>
                    </a:solidFill>
                  </a:rPr>
                  <a:t>Learn to make wise decisions about using the space</a:t>
                </a:r>
              </a:p>
              <a:p>
                <a:pPr lvl="2"/>
                <a:r>
                  <a:rPr lang="en-US" dirty="0"/>
                  <a:t>Do I use ¼ page or 1 page to cover this aspect?</a:t>
                </a:r>
              </a:p>
              <a:p>
                <a:pPr lvl="2"/>
                <a:r>
                  <a:rPr lang="en-US" dirty="0"/>
                  <a:t>Do I use 1” or 4” to express this idea?  (2 sentences or a full paragraph?)</a:t>
                </a:r>
              </a:p>
              <a:p>
                <a:endParaRPr lang="en-US" dirty="0"/>
              </a:p>
            </p:txBody>
          </p:sp>
        </mc:Choice>
        <mc:Fallback xmlns="">
          <p:sp>
            <p:nvSpPr>
              <p:cNvPr id="3" name="Content Placeholder 2">
                <a:extLst>
                  <a:ext uri="{FF2B5EF4-FFF2-40B4-BE49-F238E27FC236}">
                    <a16:creationId xmlns:a16="http://schemas.microsoft.com/office/drawing/2014/main" id="{6A669376-CC81-4DA6-AB62-11D5713B9A8D}"/>
                  </a:ext>
                </a:extLst>
              </p:cNvPr>
              <p:cNvSpPr>
                <a:spLocks noGrp="1" noRot="1" noChangeAspect="1" noMove="1" noResize="1" noEditPoints="1" noAdjustHandles="1" noChangeArrowheads="1" noChangeShapeType="1" noTextEdit="1"/>
              </p:cNvSpPr>
              <p:nvPr>
                <p:ph idx="1"/>
              </p:nvPr>
            </p:nvSpPr>
            <p:spPr>
              <a:xfrm>
                <a:off x="457200" y="1295400"/>
                <a:ext cx="8229600" cy="5186320"/>
              </a:xfrm>
              <a:blipFill>
                <a:blip r:embed="rId2"/>
                <a:stretch>
                  <a:fillRect l="-1111" t="-2706" r="-66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2869E17-69D8-4DB2-B150-203AD56B651A}"/>
              </a:ext>
            </a:extLst>
          </p:cNvPr>
          <p:cNvSpPr>
            <a:spLocks noGrp="1"/>
          </p:cNvSpPr>
          <p:nvPr>
            <p:ph type="sldNum" sz="quarter" idx="12"/>
          </p:nvPr>
        </p:nvSpPr>
        <p:spPr/>
        <p:txBody>
          <a:bodyPr/>
          <a:lstStyle/>
          <a:p>
            <a:fld id="{60AD1266-7CE3-2146-B859-359ABF1E0203}" type="slidenum">
              <a:rPr lang="en-US" smtClean="0"/>
              <a:t>4</a:t>
            </a:fld>
            <a:endParaRPr lang="en-US"/>
          </a:p>
        </p:txBody>
      </p:sp>
      <p:pic>
        <p:nvPicPr>
          <p:cNvPr id="8" name="Picture 7">
            <a:extLst>
              <a:ext uri="{FF2B5EF4-FFF2-40B4-BE49-F238E27FC236}">
                <a16:creationId xmlns:a16="http://schemas.microsoft.com/office/drawing/2014/main" id="{F901F637-C3FC-402A-83A1-1D7143DB1F23}"/>
              </a:ext>
            </a:extLst>
          </p:cNvPr>
          <p:cNvPicPr>
            <a:picLocks noChangeAspect="1"/>
          </p:cNvPicPr>
          <p:nvPr/>
        </p:nvPicPr>
        <p:blipFill>
          <a:blip r:embed="rId3"/>
          <a:stretch>
            <a:fillRect/>
          </a:stretch>
        </p:blipFill>
        <p:spPr>
          <a:xfrm>
            <a:off x="5571367" y="943504"/>
            <a:ext cx="3115433" cy="1759888"/>
          </a:xfrm>
          <a:prstGeom prst="rect">
            <a:avLst/>
          </a:prstGeom>
        </p:spPr>
      </p:pic>
      <p:sp>
        <p:nvSpPr>
          <p:cNvPr id="5" name="Rectangle 4">
            <a:extLst>
              <a:ext uri="{FF2B5EF4-FFF2-40B4-BE49-F238E27FC236}">
                <a16:creationId xmlns:a16="http://schemas.microsoft.com/office/drawing/2014/main" id="{322E38C1-5D41-4322-A849-4A4C7E71087D}"/>
              </a:ext>
            </a:extLst>
          </p:cNvPr>
          <p:cNvSpPr/>
          <p:nvPr/>
        </p:nvSpPr>
        <p:spPr bwMode="auto">
          <a:xfrm>
            <a:off x="944666" y="2059350"/>
            <a:ext cx="4353170" cy="686898"/>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Tree>
    <p:extLst>
      <p:ext uri="{BB962C8B-B14F-4D97-AF65-F5344CB8AC3E}">
        <p14:creationId xmlns:p14="http://schemas.microsoft.com/office/powerpoint/2010/main" val="282197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1A134-ECA7-4332-9611-BB2151ED41B2}"/>
              </a:ext>
            </a:extLst>
          </p:cNvPr>
          <p:cNvSpPr>
            <a:spLocks noGrp="1"/>
          </p:cNvSpPr>
          <p:nvPr>
            <p:ph type="title"/>
          </p:nvPr>
        </p:nvSpPr>
        <p:spPr/>
        <p:txBody>
          <a:bodyPr/>
          <a:lstStyle/>
          <a:p>
            <a:r>
              <a:rPr lang="en-US" dirty="0"/>
              <a:t>A More Complete Structure [Reps]</a:t>
            </a:r>
          </a:p>
        </p:txBody>
      </p:sp>
      <p:sp>
        <p:nvSpPr>
          <p:cNvPr id="3" name="Content Placeholder 2">
            <a:extLst>
              <a:ext uri="{FF2B5EF4-FFF2-40B4-BE49-F238E27FC236}">
                <a16:creationId xmlns:a16="http://schemas.microsoft.com/office/drawing/2014/main" id="{1FF2E54D-236C-4458-8038-EE983699A1E3}"/>
              </a:ext>
            </a:extLst>
          </p:cNvPr>
          <p:cNvSpPr>
            <a:spLocks noGrp="1"/>
          </p:cNvSpPr>
          <p:nvPr>
            <p:ph idx="1"/>
          </p:nvPr>
        </p:nvSpPr>
        <p:spPr>
          <a:ln>
            <a:noFill/>
          </a:ln>
        </p:spPr>
        <p:txBody>
          <a:bodyPr>
            <a:normAutofit lnSpcReduction="10000"/>
          </a:bodyPr>
          <a:lstStyle/>
          <a:p>
            <a:pPr marL="0" indent="0">
              <a:buNone/>
            </a:pPr>
            <a:r>
              <a:rPr lang="en-US" dirty="0"/>
              <a:t>     Abstract</a:t>
            </a:r>
          </a:p>
          <a:p>
            <a:pPr marL="517525" indent="-517525">
              <a:buFont typeface="+mj-lt"/>
              <a:buAutoNum type="arabicPeriod"/>
            </a:pPr>
            <a:r>
              <a:rPr lang="en-US" dirty="0"/>
              <a:t>Introduction</a:t>
            </a:r>
          </a:p>
          <a:p>
            <a:pPr marL="514350" indent="-514350">
              <a:buFont typeface="+mj-lt"/>
              <a:buAutoNum type="arabicPeriod"/>
            </a:pPr>
            <a:r>
              <a:rPr lang="en-US" dirty="0"/>
              <a:t>Overview and Problem Statement</a:t>
            </a:r>
          </a:p>
          <a:p>
            <a:pPr marL="514350" indent="-514350">
              <a:buFont typeface="+mj-lt"/>
              <a:buAutoNum type="arabicPeriod"/>
            </a:pPr>
            <a:r>
              <a:rPr lang="en-US" dirty="0"/>
              <a:t>[Terminology and Notation]</a:t>
            </a:r>
          </a:p>
          <a:p>
            <a:pPr marL="514350" indent="-514350">
              <a:buFont typeface="+mj-lt"/>
              <a:buAutoNum type="arabicPeriod"/>
            </a:pPr>
            <a:r>
              <a:rPr lang="en-US" dirty="0"/>
              <a:t>Core Algorithm/Idea</a:t>
            </a:r>
          </a:p>
          <a:p>
            <a:pPr marL="514350" indent="-514350">
              <a:buFont typeface="+mj-lt"/>
              <a:buAutoNum type="arabicPeriod"/>
            </a:pPr>
            <a:r>
              <a:rPr lang="en-US" dirty="0"/>
              <a:t>[Extensions]</a:t>
            </a:r>
          </a:p>
          <a:p>
            <a:pPr marL="514350" indent="-514350">
              <a:buFont typeface="+mj-lt"/>
              <a:buAutoNum type="arabicPeriod"/>
            </a:pPr>
            <a:r>
              <a:rPr lang="en-US" dirty="0"/>
              <a:t>Experiments</a:t>
            </a:r>
          </a:p>
          <a:p>
            <a:pPr marL="514350" indent="-514350">
              <a:buFont typeface="+mj-lt"/>
              <a:buAutoNum type="arabicPeriod"/>
            </a:pPr>
            <a:r>
              <a:rPr lang="en-US" dirty="0"/>
              <a:t>[Limitations/Threats to Validity]</a:t>
            </a:r>
          </a:p>
          <a:p>
            <a:pPr marL="514350" indent="-514350">
              <a:buFont typeface="+mj-lt"/>
              <a:buAutoNum type="arabicPeriod"/>
            </a:pPr>
            <a:r>
              <a:rPr lang="en-US" dirty="0"/>
              <a:t>Related Work</a:t>
            </a:r>
          </a:p>
          <a:p>
            <a:pPr marL="514350" indent="-514350">
              <a:buFont typeface="+mj-lt"/>
              <a:buAutoNum type="arabicPeriod"/>
            </a:pPr>
            <a:r>
              <a:rPr lang="en-US" dirty="0"/>
              <a:t>[Conclusion]</a:t>
            </a:r>
          </a:p>
        </p:txBody>
      </p:sp>
      <p:sp>
        <p:nvSpPr>
          <p:cNvPr id="4" name="Slide Number Placeholder 3">
            <a:extLst>
              <a:ext uri="{FF2B5EF4-FFF2-40B4-BE49-F238E27FC236}">
                <a16:creationId xmlns:a16="http://schemas.microsoft.com/office/drawing/2014/main" id="{2AC35296-E9D9-4678-A56B-7C4CDC8E4513}"/>
              </a:ext>
            </a:extLst>
          </p:cNvPr>
          <p:cNvSpPr>
            <a:spLocks noGrp="1"/>
          </p:cNvSpPr>
          <p:nvPr>
            <p:ph type="sldNum" sz="quarter" idx="12"/>
          </p:nvPr>
        </p:nvSpPr>
        <p:spPr/>
        <p:txBody>
          <a:bodyPr/>
          <a:lstStyle/>
          <a:p>
            <a:fld id="{60AD1266-7CE3-2146-B859-359ABF1E0203}" type="slidenum">
              <a:rPr lang="en-US" smtClean="0"/>
              <a:t>40</a:t>
            </a:fld>
            <a:endParaRPr lang="en-US"/>
          </a:p>
        </p:txBody>
      </p:sp>
      <p:sp>
        <p:nvSpPr>
          <p:cNvPr id="5" name="Speech Bubble: Rectangle with Corners Rounded 4">
            <a:extLst>
              <a:ext uri="{FF2B5EF4-FFF2-40B4-BE49-F238E27FC236}">
                <a16:creationId xmlns:a16="http://schemas.microsoft.com/office/drawing/2014/main" id="{30A4970E-69A4-4521-A8DC-ECDC6CCD7DF5}"/>
              </a:ext>
            </a:extLst>
          </p:cNvPr>
          <p:cNvSpPr/>
          <p:nvPr/>
        </p:nvSpPr>
        <p:spPr bwMode="auto">
          <a:xfrm>
            <a:off x="2361833" y="4479385"/>
            <a:ext cx="6143335" cy="1921415"/>
          </a:xfrm>
          <a:prstGeom prst="wedgeRoundRectCallout">
            <a:avLst>
              <a:gd name="adj1" fmla="val 412"/>
              <a:gd name="adj2" fmla="val -102609"/>
              <a:gd name="adj3" fmla="val 16667"/>
            </a:avLst>
          </a:prstGeom>
          <a:solidFill>
            <a:schemeClr val="bg1"/>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i="0" u="none" strike="noStrike" cap="none" normalizeH="0" baseline="0" dirty="0">
                <a:ln>
                  <a:noFill/>
                </a:ln>
                <a:solidFill>
                  <a:srgbClr val="C00000"/>
                </a:solidFill>
                <a:effectLst/>
                <a:latin typeface="Arial" charset="0"/>
              </a:rPr>
              <a:t>The technical meat is often the easiest part to write</a:t>
            </a:r>
            <a:endParaRPr lang="en-US" sz="2000" dirty="0">
              <a:solidFill>
                <a:srgbClr val="C00000"/>
              </a:solidFill>
              <a:latin typeface="Arial" charset="0"/>
            </a:endParaRPr>
          </a:p>
          <a:p>
            <a:pPr marL="231775" indent="-231775" defTabSz="914400" eaLnBrk="0" fontAlgn="base" hangingPunct="0">
              <a:spcBef>
                <a:spcPct val="0"/>
              </a:spcBef>
              <a:spcAft>
                <a:spcPct val="0"/>
              </a:spcAft>
              <a:buFont typeface="Arial" panose="020B0604020202020204" pitchFamily="34" charset="0"/>
              <a:buChar char="•"/>
            </a:pPr>
            <a:r>
              <a:rPr lang="en-US" sz="2000" dirty="0">
                <a:solidFill>
                  <a:srgbClr val="C00000"/>
                </a:solidFill>
                <a:latin typeface="Arial" charset="0"/>
              </a:rPr>
              <a:t>It is similar to the f</a:t>
            </a:r>
            <a:r>
              <a:rPr kumimoji="0" lang="en-US" sz="2000" i="0" u="none" strike="noStrike" cap="none" normalizeH="0" baseline="0" dirty="0">
                <a:ln>
                  <a:noFill/>
                </a:ln>
                <a:solidFill>
                  <a:srgbClr val="C00000"/>
                </a:solidFill>
                <a:effectLst/>
                <a:latin typeface="Arial" charset="0"/>
              </a:rPr>
              <a:t>ormalization</a:t>
            </a:r>
            <a:r>
              <a:rPr kumimoji="0" lang="en-US" sz="2000" i="0" u="none" strike="noStrike" cap="none" normalizeH="0" dirty="0">
                <a:ln>
                  <a:noFill/>
                </a:ln>
                <a:solidFill>
                  <a:srgbClr val="C00000"/>
                </a:solidFill>
                <a:effectLst/>
                <a:latin typeface="Arial" charset="0"/>
              </a:rPr>
              <a:t> that you find in a homework problem &amp; solution</a:t>
            </a:r>
          </a:p>
          <a:p>
            <a:pPr marL="231775" marR="0" indent="-231775"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2000" baseline="0" dirty="0">
                <a:solidFill>
                  <a:srgbClr val="C00000"/>
                </a:solidFill>
                <a:latin typeface="Arial" charset="0"/>
              </a:rPr>
              <a:t>Gives a solution</a:t>
            </a:r>
            <a:r>
              <a:rPr lang="en-US" sz="2000" dirty="0">
                <a:solidFill>
                  <a:srgbClr val="C00000"/>
                </a:solidFill>
                <a:latin typeface="Arial" charset="0"/>
              </a:rPr>
              <a:t> to the problem, including</a:t>
            </a:r>
          </a:p>
          <a:p>
            <a:pPr marL="512763" lvl="1" indent="-280988" defTabSz="914400" eaLnBrk="0" fontAlgn="base" hangingPunct="0">
              <a:spcBef>
                <a:spcPct val="0"/>
              </a:spcBef>
              <a:spcAft>
                <a:spcPct val="0"/>
              </a:spcAft>
              <a:buFont typeface="Symbol" panose="05050102010706020507" pitchFamily="18" charset="2"/>
              <a:buChar char="-"/>
            </a:pPr>
            <a:r>
              <a:rPr kumimoji="0" lang="en-US" sz="2000" i="0" u="none" strike="noStrike" cap="none" normalizeH="0" baseline="0" dirty="0">
                <a:ln>
                  <a:noFill/>
                </a:ln>
                <a:solidFill>
                  <a:srgbClr val="C00000"/>
                </a:solidFill>
                <a:effectLst/>
                <a:latin typeface="Arial" charset="0"/>
              </a:rPr>
              <a:t>Pseudo-code for algorithms</a:t>
            </a:r>
          </a:p>
          <a:p>
            <a:pPr marL="512763" lvl="1" indent="-280988" defTabSz="914400" eaLnBrk="0" fontAlgn="base" hangingPunct="0">
              <a:spcBef>
                <a:spcPct val="0"/>
              </a:spcBef>
              <a:spcAft>
                <a:spcPct val="0"/>
              </a:spcAft>
              <a:buFont typeface="Symbol" panose="05050102010706020507" pitchFamily="18" charset="2"/>
              <a:buChar char="-"/>
            </a:pPr>
            <a:r>
              <a:rPr lang="en-US" sz="2000" dirty="0">
                <a:solidFill>
                  <a:srgbClr val="C00000"/>
                </a:solidFill>
                <a:latin typeface="Arial" charset="0"/>
              </a:rPr>
              <a:t>Theorems [and proofs </a:t>
            </a:r>
            <a:r>
              <a:rPr lang="en-US" sz="2000">
                <a:solidFill>
                  <a:srgbClr val="C00000"/>
                </a:solidFill>
                <a:latin typeface="Arial" charset="0"/>
              </a:rPr>
              <a:t>or proof-sketches</a:t>
            </a:r>
            <a:r>
              <a:rPr lang="en-US" sz="2000" dirty="0">
                <a:solidFill>
                  <a:srgbClr val="C00000"/>
                </a:solidFill>
                <a:latin typeface="Arial" charset="0"/>
              </a:rPr>
              <a:t>]</a:t>
            </a:r>
            <a:endParaRPr kumimoji="0" lang="en-US" sz="2000" i="0" u="none" strike="noStrike" cap="none" normalizeH="0" baseline="0" dirty="0">
              <a:ln>
                <a:noFill/>
              </a:ln>
              <a:solidFill>
                <a:srgbClr val="C00000"/>
              </a:solidFill>
              <a:effectLst/>
              <a:latin typeface="Arial" charset="0"/>
            </a:endParaRPr>
          </a:p>
        </p:txBody>
      </p:sp>
      <p:sp>
        <p:nvSpPr>
          <p:cNvPr id="7" name="Rectangle 6">
            <a:extLst>
              <a:ext uri="{FF2B5EF4-FFF2-40B4-BE49-F238E27FC236}">
                <a16:creationId xmlns:a16="http://schemas.microsoft.com/office/drawing/2014/main" id="{1F39BC05-0FF9-4154-9937-925D47808B24}"/>
              </a:ext>
            </a:extLst>
          </p:cNvPr>
          <p:cNvSpPr/>
          <p:nvPr/>
        </p:nvSpPr>
        <p:spPr bwMode="auto">
          <a:xfrm>
            <a:off x="1005084" y="2697858"/>
            <a:ext cx="4443531" cy="1422321"/>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defTabSz="914400" eaLnBrk="0" fontAlgn="base" hangingPunct="0">
              <a:spcBef>
                <a:spcPct val="0"/>
              </a:spcBef>
              <a:spcAft>
                <a:spcPct val="0"/>
              </a:spcAft>
            </a:pPr>
            <a:endParaRPr lang="en-US" sz="2000">
              <a:solidFill>
                <a:srgbClr val="C00000"/>
              </a:solidFill>
              <a:latin typeface="Arial" charset="0"/>
            </a:endParaRPr>
          </a:p>
        </p:txBody>
      </p:sp>
    </p:spTree>
    <p:extLst>
      <p:ext uri="{BB962C8B-B14F-4D97-AF65-F5344CB8AC3E}">
        <p14:creationId xmlns:p14="http://schemas.microsoft.com/office/powerpoint/2010/main" val="1247399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1A134-ECA7-4332-9611-BB2151ED41B2}"/>
              </a:ext>
            </a:extLst>
          </p:cNvPr>
          <p:cNvSpPr>
            <a:spLocks noGrp="1"/>
          </p:cNvSpPr>
          <p:nvPr>
            <p:ph type="title"/>
          </p:nvPr>
        </p:nvSpPr>
        <p:spPr/>
        <p:txBody>
          <a:bodyPr/>
          <a:lstStyle/>
          <a:p>
            <a:r>
              <a:rPr lang="en-US" dirty="0"/>
              <a:t>A More Complete Structure [Reps]</a:t>
            </a:r>
          </a:p>
        </p:txBody>
      </p:sp>
      <p:sp>
        <p:nvSpPr>
          <p:cNvPr id="3" name="Content Placeholder 2">
            <a:extLst>
              <a:ext uri="{FF2B5EF4-FFF2-40B4-BE49-F238E27FC236}">
                <a16:creationId xmlns:a16="http://schemas.microsoft.com/office/drawing/2014/main" id="{1FF2E54D-236C-4458-8038-EE983699A1E3}"/>
              </a:ext>
            </a:extLst>
          </p:cNvPr>
          <p:cNvSpPr>
            <a:spLocks noGrp="1"/>
          </p:cNvSpPr>
          <p:nvPr>
            <p:ph idx="1"/>
          </p:nvPr>
        </p:nvSpPr>
        <p:spPr>
          <a:ln>
            <a:noFill/>
          </a:ln>
        </p:spPr>
        <p:txBody>
          <a:bodyPr>
            <a:normAutofit lnSpcReduction="10000"/>
          </a:bodyPr>
          <a:lstStyle/>
          <a:p>
            <a:pPr marL="0" indent="0">
              <a:buNone/>
            </a:pPr>
            <a:r>
              <a:rPr lang="en-US" dirty="0"/>
              <a:t>     Abstract</a:t>
            </a:r>
          </a:p>
          <a:p>
            <a:pPr marL="517525" indent="-517525">
              <a:buFont typeface="+mj-lt"/>
              <a:buAutoNum type="arabicPeriod"/>
            </a:pPr>
            <a:r>
              <a:rPr lang="en-US" dirty="0"/>
              <a:t>Introduction</a:t>
            </a:r>
          </a:p>
          <a:p>
            <a:pPr marL="514350" indent="-514350">
              <a:buFont typeface="+mj-lt"/>
              <a:buAutoNum type="arabicPeriod"/>
            </a:pPr>
            <a:r>
              <a:rPr lang="en-US" dirty="0"/>
              <a:t>Overview and Problem Statement</a:t>
            </a:r>
          </a:p>
          <a:p>
            <a:pPr marL="514350" indent="-514350">
              <a:buFont typeface="+mj-lt"/>
              <a:buAutoNum type="arabicPeriod"/>
            </a:pPr>
            <a:r>
              <a:rPr lang="en-US" dirty="0"/>
              <a:t>[Terminology and Notation]</a:t>
            </a:r>
          </a:p>
          <a:p>
            <a:pPr marL="514350" indent="-514350">
              <a:buFont typeface="+mj-lt"/>
              <a:buAutoNum type="arabicPeriod"/>
            </a:pPr>
            <a:r>
              <a:rPr lang="en-US" dirty="0"/>
              <a:t>Core Algorithm/Idea</a:t>
            </a:r>
          </a:p>
          <a:p>
            <a:pPr marL="514350" indent="-514350">
              <a:buFont typeface="+mj-lt"/>
              <a:buAutoNum type="arabicPeriod"/>
            </a:pPr>
            <a:r>
              <a:rPr lang="en-US" dirty="0"/>
              <a:t>[Extensions]</a:t>
            </a:r>
          </a:p>
          <a:p>
            <a:pPr marL="514350" indent="-514350">
              <a:buFont typeface="+mj-lt"/>
              <a:buAutoNum type="arabicPeriod"/>
            </a:pPr>
            <a:r>
              <a:rPr lang="en-US" dirty="0"/>
              <a:t>Experiments</a:t>
            </a:r>
          </a:p>
          <a:p>
            <a:pPr marL="514350" indent="-514350">
              <a:buFont typeface="+mj-lt"/>
              <a:buAutoNum type="arabicPeriod"/>
            </a:pPr>
            <a:r>
              <a:rPr lang="en-US" dirty="0"/>
              <a:t>[Limitations/Threats to Validity]</a:t>
            </a:r>
          </a:p>
          <a:p>
            <a:pPr marL="514350" indent="-514350">
              <a:buFont typeface="+mj-lt"/>
              <a:buAutoNum type="arabicPeriod"/>
            </a:pPr>
            <a:r>
              <a:rPr lang="en-US" dirty="0"/>
              <a:t>Related Work</a:t>
            </a:r>
          </a:p>
          <a:p>
            <a:pPr marL="514350" indent="-514350">
              <a:buFont typeface="+mj-lt"/>
              <a:buAutoNum type="arabicPeriod"/>
            </a:pPr>
            <a:r>
              <a:rPr lang="en-US" dirty="0"/>
              <a:t>[Conclusion]</a:t>
            </a:r>
          </a:p>
        </p:txBody>
      </p:sp>
      <p:sp>
        <p:nvSpPr>
          <p:cNvPr id="4" name="Slide Number Placeholder 3">
            <a:extLst>
              <a:ext uri="{FF2B5EF4-FFF2-40B4-BE49-F238E27FC236}">
                <a16:creationId xmlns:a16="http://schemas.microsoft.com/office/drawing/2014/main" id="{2AC35296-E9D9-4678-A56B-7C4CDC8E4513}"/>
              </a:ext>
            </a:extLst>
          </p:cNvPr>
          <p:cNvSpPr>
            <a:spLocks noGrp="1"/>
          </p:cNvSpPr>
          <p:nvPr>
            <p:ph type="sldNum" sz="quarter" idx="12"/>
          </p:nvPr>
        </p:nvSpPr>
        <p:spPr/>
        <p:txBody>
          <a:bodyPr/>
          <a:lstStyle/>
          <a:p>
            <a:fld id="{60AD1266-7CE3-2146-B859-359ABF1E0203}" type="slidenum">
              <a:rPr lang="en-US" smtClean="0"/>
              <a:t>41</a:t>
            </a:fld>
            <a:endParaRPr lang="en-US"/>
          </a:p>
        </p:txBody>
      </p:sp>
      <p:sp>
        <p:nvSpPr>
          <p:cNvPr id="7" name="Rectangle 6">
            <a:extLst>
              <a:ext uri="{FF2B5EF4-FFF2-40B4-BE49-F238E27FC236}">
                <a16:creationId xmlns:a16="http://schemas.microsoft.com/office/drawing/2014/main" id="{1F39BC05-0FF9-4154-9937-925D47808B24}"/>
              </a:ext>
            </a:extLst>
          </p:cNvPr>
          <p:cNvSpPr/>
          <p:nvPr/>
        </p:nvSpPr>
        <p:spPr bwMode="auto">
          <a:xfrm>
            <a:off x="1005084" y="4120180"/>
            <a:ext cx="4957409" cy="943028"/>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defTabSz="914400" eaLnBrk="0" fontAlgn="base" hangingPunct="0">
              <a:spcBef>
                <a:spcPct val="0"/>
              </a:spcBef>
              <a:spcAft>
                <a:spcPct val="0"/>
              </a:spcAft>
            </a:pPr>
            <a:endParaRPr lang="en-US" sz="2000">
              <a:solidFill>
                <a:srgbClr val="C00000"/>
              </a:solidFill>
              <a:latin typeface="Arial" charset="0"/>
            </a:endParaRPr>
          </a:p>
        </p:txBody>
      </p:sp>
    </p:spTree>
    <p:extLst>
      <p:ext uri="{BB962C8B-B14F-4D97-AF65-F5344CB8AC3E}">
        <p14:creationId xmlns:p14="http://schemas.microsoft.com/office/powerpoint/2010/main" val="25876554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B2EE4-2AF7-415D-B3FE-DE75F937C524}"/>
              </a:ext>
            </a:extLst>
          </p:cNvPr>
          <p:cNvSpPr>
            <a:spLocks noGrp="1"/>
          </p:cNvSpPr>
          <p:nvPr>
            <p:ph type="title"/>
          </p:nvPr>
        </p:nvSpPr>
        <p:spPr/>
        <p:txBody>
          <a:bodyPr/>
          <a:lstStyle/>
          <a:p>
            <a:r>
              <a:rPr lang="en-US" dirty="0"/>
              <a:t>Experiments</a:t>
            </a:r>
          </a:p>
        </p:txBody>
      </p:sp>
      <p:sp>
        <p:nvSpPr>
          <p:cNvPr id="3" name="Content Placeholder 2">
            <a:extLst>
              <a:ext uri="{FF2B5EF4-FFF2-40B4-BE49-F238E27FC236}">
                <a16:creationId xmlns:a16="http://schemas.microsoft.com/office/drawing/2014/main" id="{C994A805-E437-48D0-BDCB-B0C6663F884B}"/>
              </a:ext>
            </a:extLst>
          </p:cNvPr>
          <p:cNvSpPr>
            <a:spLocks noGrp="1"/>
          </p:cNvSpPr>
          <p:nvPr>
            <p:ph idx="1"/>
          </p:nvPr>
        </p:nvSpPr>
        <p:spPr>
          <a:xfrm>
            <a:off x="457200" y="1084386"/>
            <a:ext cx="8229600" cy="5410200"/>
          </a:xfrm>
          <a:ln>
            <a:noFill/>
          </a:ln>
        </p:spPr>
        <p:txBody>
          <a:bodyPr>
            <a:normAutofit fontScale="92500" lnSpcReduction="20000"/>
          </a:bodyPr>
          <a:lstStyle/>
          <a:p>
            <a:r>
              <a:rPr lang="en-US" dirty="0"/>
              <a:t>Experimental questions</a:t>
            </a:r>
          </a:p>
          <a:p>
            <a:pPr lvl="1"/>
            <a:r>
              <a:rPr lang="en-US" dirty="0"/>
              <a:t>What hypothesis are you trying to test?</a:t>
            </a:r>
          </a:p>
          <a:p>
            <a:pPr marL="457200" lvl="1" indent="0">
              <a:buNone/>
            </a:pPr>
            <a:r>
              <a:rPr lang="en-US" dirty="0"/>
              <a:t>   “The experiments were designed to answer the following</a:t>
            </a:r>
          </a:p>
          <a:p>
            <a:pPr marL="457200" lvl="1" indent="0">
              <a:buNone/>
            </a:pPr>
            <a:r>
              <a:rPr lang="en-US" dirty="0"/>
              <a:t>    questions:</a:t>
            </a:r>
          </a:p>
          <a:p>
            <a:pPr marL="1371600" lvl="2" indent="-457200">
              <a:buFont typeface="+mj-lt"/>
              <a:buAutoNum type="arabicPeriod"/>
            </a:pPr>
            <a:r>
              <a:rPr lang="en-US" dirty="0"/>
              <a:t>…</a:t>
            </a:r>
          </a:p>
          <a:p>
            <a:pPr marL="1371600" lvl="2" indent="-457200">
              <a:buFont typeface="+mj-lt"/>
              <a:buAutoNum type="arabicPeriod"/>
            </a:pPr>
            <a:r>
              <a:rPr lang="en-US" dirty="0"/>
              <a:t>…</a:t>
            </a:r>
          </a:p>
          <a:p>
            <a:pPr marL="1371600" lvl="2" indent="-457200">
              <a:buFont typeface="+mj-lt"/>
              <a:buAutoNum type="arabicPeriod"/>
            </a:pPr>
            <a:r>
              <a:rPr lang="en-US" dirty="0"/>
              <a:t>…”</a:t>
            </a:r>
          </a:p>
          <a:p>
            <a:pPr marL="1371600" lvl="2" indent="-457200">
              <a:buFont typeface="+mj-lt"/>
              <a:buAutoNum type="arabicPeriod"/>
            </a:pPr>
            <a:endParaRPr lang="en-US" dirty="0"/>
          </a:p>
          <a:p>
            <a:r>
              <a:rPr lang="en-US" dirty="0"/>
              <a:t>Experimental setup</a:t>
            </a:r>
          </a:p>
          <a:p>
            <a:pPr lvl="1"/>
            <a:r>
              <a:rPr lang="en-US" dirty="0"/>
              <a:t>CPU, speed, amount of memory; OS version</a:t>
            </a:r>
          </a:p>
          <a:p>
            <a:pPr lvl="1"/>
            <a:r>
              <a:rPr lang="en-US" dirty="0"/>
              <a:t>Characteristics of the test suite</a:t>
            </a:r>
          </a:p>
          <a:p>
            <a:pPr lvl="1"/>
            <a:endParaRPr lang="en-US" dirty="0"/>
          </a:p>
          <a:p>
            <a:r>
              <a:rPr lang="en-US" dirty="0"/>
              <a:t>Experimental results</a:t>
            </a:r>
          </a:p>
          <a:p>
            <a:pPr lvl="1"/>
            <a:r>
              <a:rPr lang="en-US" dirty="0"/>
              <a:t>Table, graph, scatter-plot of X vs. Y, etc.</a:t>
            </a:r>
          </a:p>
          <a:p>
            <a:pPr lvl="1"/>
            <a:r>
              <a:rPr lang="en-US" dirty="0"/>
              <a:t>Don’t forget to say what the experiments </a:t>
            </a:r>
            <a:r>
              <a:rPr lang="en-US" u="sng" dirty="0"/>
              <a:t>showed</a:t>
            </a:r>
            <a:r>
              <a:rPr lang="en-US" dirty="0"/>
              <a:t> about the experimental questions</a:t>
            </a:r>
          </a:p>
        </p:txBody>
      </p:sp>
      <p:sp>
        <p:nvSpPr>
          <p:cNvPr id="4" name="Slide Number Placeholder 3">
            <a:extLst>
              <a:ext uri="{FF2B5EF4-FFF2-40B4-BE49-F238E27FC236}">
                <a16:creationId xmlns:a16="http://schemas.microsoft.com/office/drawing/2014/main" id="{657CCC63-0C50-4BAA-81FA-77566900D1AF}"/>
              </a:ext>
            </a:extLst>
          </p:cNvPr>
          <p:cNvSpPr>
            <a:spLocks noGrp="1"/>
          </p:cNvSpPr>
          <p:nvPr>
            <p:ph type="sldNum" sz="quarter" idx="12"/>
          </p:nvPr>
        </p:nvSpPr>
        <p:spPr/>
        <p:txBody>
          <a:bodyPr/>
          <a:lstStyle/>
          <a:p>
            <a:fld id="{60AD1266-7CE3-2146-B859-359ABF1E0203}" type="slidenum">
              <a:rPr lang="en-US" smtClean="0"/>
              <a:t>42</a:t>
            </a:fld>
            <a:endParaRPr lang="en-US"/>
          </a:p>
        </p:txBody>
      </p:sp>
    </p:spTree>
    <p:extLst>
      <p:ext uri="{BB962C8B-B14F-4D97-AF65-F5344CB8AC3E}">
        <p14:creationId xmlns:p14="http://schemas.microsoft.com/office/powerpoint/2010/main" val="2948878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AD42F-D7AB-4DA4-9C9A-73F4451A2A35}"/>
              </a:ext>
            </a:extLst>
          </p:cNvPr>
          <p:cNvSpPr>
            <a:spLocks noGrp="1"/>
          </p:cNvSpPr>
          <p:nvPr>
            <p:ph type="title"/>
          </p:nvPr>
        </p:nvSpPr>
        <p:spPr/>
        <p:txBody>
          <a:bodyPr/>
          <a:lstStyle/>
          <a:p>
            <a:r>
              <a:rPr lang="en-US" dirty="0"/>
              <a:t>Experiments</a:t>
            </a:r>
          </a:p>
        </p:txBody>
      </p:sp>
      <p:sp>
        <p:nvSpPr>
          <p:cNvPr id="3" name="Slide Number Placeholder 2">
            <a:extLst>
              <a:ext uri="{FF2B5EF4-FFF2-40B4-BE49-F238E27FC236}">
                <a16:creationId xmlns:a16="http://schemas.microsoft.com/office/drawing/2014/main" id="{EF1AFC65-EBDD-4296-BCD7-767EA1E92E6C}"/>
              </a:ext>
            </a:extLst>
          </p:cNvPr>
          <p:cNvSpPr>
            <a:spLocks noGrp="1"/>
          </p:cNvSpPr>
          <p:nvPr>
            <p:ph type="sldNum" sz="quarter" idx="12"/>
          </p:nvPr>
        </p:nvSpPr>
        <p:spPr/>
        <p:txBody>
          <a:bodyPr/>
          <a:lstStyle/>
          <a:p>
            <a:fld id="{60AD1266-7CE3-2146-B859-359ABF1E0203}" type="slidenum">
              <a:rPr lang="en-US" smtClean="0"/>
              <a:t>43</a:t>
            </a:fld>
            <a:endParaRPr lang="en-US"/>
          </a:p>
        </p:txBody>
      </p:sp>
      <p:pic>
        <p:nvPicPr>
          <p:cNvPr id="7" name="Picture 6">
            <a:extLst>
              <a:ext uri="{FF2B5EF4-FFF2-40B4-BE49-F238E27FC236}">
                <a16:creationId xmlns:a16="http://schemas.microsoft.com/office/drawing/2014/main" id="{AC7B0646-CD3F-4E5A-A83B-3720BB59CE03}"/>
              </a:ext>
            </a:extLst>
          </p:cNvPr>
          <p:cNvPicPr>
            <a:picLocks noChangeAspect="1"/>
          </p:cNvPicPr>
          <p:nvPr/>
        </p:nvPicPr>
        <p:blipFill>
          <a:blip r:embed="rId2"/>
          <a:stretch>
            <a:fillRect/>
          </a:stretch>
        </p:blipFill>
        <p:spPr>
          <a:xfrm>
            <a:off x="88696" y="1158512"/>
            <a:ext cx="4109561" cy="5320512"/>
          </a:xfrm>
          <a:prstGeom prst="rect">
            <a:avLst/>
          </a:prstGeom>
          <a:ln>
            <a:solidFill>
              <a:schemeClr val="tx1"/>
            </a:solidFill>
          </a:ln>
        </p:spPr>
      </p:pic>
      <p:pic>
        <p:nvPicPr>
          <p:cNvPr id="9" name="Picture 8">
            <a:extLst>
              <a:ext uri="{FF2B5EF4-FFF2-40B4-BE49-F238E27FC236}">
                <a16:creationId xmlns:a16="http://schemas.microsoft.com/office/drawing/2014/main" id="{F26C73EC-B6EE-4E50-9DA0-B85AC2EBF73E}"/>
              </a:ext>
            </a:extLst>
          </p:cNvPr>
          <p:cNvPicPr>
            <a:picLocks noChangeAspect="1"/>
          </p:cNvPicPr>
          <p:nvPr/>
        </p:nvPicPr>
        <p:blipFill>
          <a:blip r:embed="rId3"/>
          <a:stretch>
            <a:fillRect/>
          </a:stretch>
        </p:blipFill>
        <p:spPr>
          <a:xfrm>
            <a:off x="4319637" y="1569077"/>
            <a:ext cx="4740534" cy="4499382"/>
          </a:xfrm>
          <a:prstGeom prst="rect">
            <a:avLst/>
          </a:prstGeom>
          <a:ln>
            <a:solidFill>
              <a:schemeClr val="tx1"/>
            </a:solidFill>
          </a:ln>
        </p:spPr>
      </p:pic>
      <p:sp>
        <p:nvSpPr>
          <p:cNvPr id="6" name="Rectangle 5">
            <a:extLst>
              <a:ext uri="{FF2B5EF4-FFF2-40B4-BE49-F238E27FC236}">
                <a16:creationId xmlns:a16="http://schemas.microsoft.com/office/drawing/2014/main" id="{C80FACCD-7D2F-4156-BD2D-759E041199E0}"/>
              </a:ext>
            </a:extLst>
          </p:cNvPr>
          <p:cNvSpPr/>
          <p:nvPr/>
        </p:nvSpPr>
        <p:spPr bwMode="auto">
          <a:xfrm>
            <a:off x="2200273" y="2660576"/>
            <a:ext cx="1997984" cy="2841455"/>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8" name="Rectangle 7">
            <a:extLst>
              <a:ext uri="{FF2B5EF4-FFF2-40B4-BE49-F238E27FC236}">
                <a16:creationId xmlns:a16="http://schemas.microsoft.com/office/drawing/2014/main" id="{66314AF2-8012-4ECC-B15F-80373ACD13E7}"/>
              </a:ext>
            </a:extLst>
          </p:cNvPr>
          <p:cNvSpPr/>
          <p:nvPr/>
        </p:nvSpPr>
        <p:spPr bwMode="auto">
          <a:xfrm>
            <a:off x="88696" y="5810458"/>
            <a:ext cx="2005827" cy="668566"/>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0" name="Rectangle 9">
            <a:extLst>
              <a:ext uri="{FF2B5EF4-FFF2-40B4-BE49-F238E27FC236}">
                <a16:creationId xmlns:a16="http://schemas.microsoft.com/office/drawing/2014/main" id="{521A1F9A-A52A-40B4-9985-00DFFC42E027}"/>
              </a:ext>
            </a:extLst>
          </p:cNvPr>
          <p:cNvSpPr/>
          <p:nvPr/>
        </p:nvSpPr>
        <p:spPr bwMode="auto">
          <a:xfrm>
            <a:off x="2200273" y="2003084"/>
            <a:ext cx="1997984" cy="654148"/>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1" name="Rectangle 10">
            <a:extLst>
              <a:ext uri="{FF2B5EF4-FFF2-40B4-BE49-F238E27FC236}">
                <a16:creationId xmlns:a16="http://schemas.microsoft.com/office/drawing/2014/main" id="{B5B66BE4-4F9D-4B4C-9346-D053B5440436}"/>
              </a:ext>
            </a:extLst>
          </p:cNvPr>
          <p:cNvSpPr/>
          <p:nvPr/>
        </p:nvSpPr>
        <p:spPr bwMode="auto">
          <a:xfrm>
            <a:off x="83829" y="3802727"/>
            <a:ext cx="2010694" cy="200410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Tree>
    <p:extLst>
      <p:ext uri="{BB962C8B-B14F-4D97-AF65-F5344CB8AC3E}">
        <p14:creationId xmlns:p14="http://schemas.microsoft.com/office/powerpoint/2010/main" val="2882279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par>
                                <p:cTn id="13" presetID="9" presetClass="exit" presetSubtype="0" fill="hold" grpId="1" nodeType="withEffect">
                                  <p:stCondLst>
                                    <p:cond delay="0"/>
                                  </p:stCondLst>
                                  <p:childTnLst>
                                    <p:animEffect transition="out" filter="dissolve">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par>
                                <p:cTn id="21" presetID="9" presetClass="exit" presetSubtype="0" fill="hold" grpId="1" nodeType="withEffect">
                                  <p:stCondLst>
                                    <p:cond delay="0"/>
                                  </p:stCondLst>
                                  <p:childTnLst>
                                    <p:animEffect transition="out" filter="dissolv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dissolve">
                                      <p:cBhvr>
                                        <p:cTn id="28" dur="500"/>
                                        <p:tgtEl>
                                          <p:spTgt spid="6"/>
                                        </p:tgtEl>
                                      </p:cBhvr>
                                    </p:animEffect>
                                  </p:childTnLst>
                                </p:cTn>
                              </p:par>
                              <p:par>
                                <p:cTn id="29" presetID="9" presetClass="exit" presetSubtype="0" fill="hold" grpId="1" nodeType="withEffect">
                                  <p:stCondLst>
                                    <p:cond delay="0"/>
                                  </p:stCondLst>
                                  <p:childTnLst>
                                    <p:animEffect transition="out" filter="dissolve">
                                      <p:cBhvr>
                                        <p:cTn id="30" dur="500"/>
                                        <p:tgtEl>
                                          <p:spTgt spid="10"/>
                                        </p:tgtEl>
                                      </p:cBhvr>
                                    </p:animEffect>
                                    <p:set>
                                      <p:cBhvr>
                                        <p:cTn id="31"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8" grpId="1" animBg="1"/>
      <p:bldP spid="10" grpId="0" animBg="1"/>
      <p:bldP spid="10" grpId="1" animBg="1"/>
      <p:bldP spid="11" grpId="0" animBg="1"/>
      <p:bldP spid="11"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AD42F-D7AB-4DA4-9C9A-73F4451A2A35}"/>
              </a:ext>
            </a:extLst>
          </p:cNvPr>
          <p:cNvSpPr>
            <a:spLocks noGrp="1"/>
          </p:cNvSpPr>
          <p:nvPr>
            <p:ph type="title"/>
          </p:nvPr>
        </p:nvSpPr>
        <p:spPr/>
        <p:txBody>
          <a:bodyPr/>
          <a:lstStyle/>
          <a:p>
            <a:r>
              <a:rPr lang="en-US" dirty="0"/>
              <a:t>Experiments</a:t>
            </a:r>
          </a:p>
        </p:txBody>
      </p:sp>
      <p:sp>
        <p:nvSpPr>
          <p:cNvPr id="3" name="Slide Number Placeholder 2">
            <a:extLst>
              <a:ext uri="{FF2B5EF4-FFF2-40B4-BE49-F238E27FC236}">
                <a16:creationId xmlns:a16="http://schemas.microsoft.com/office/drawing/2014/main" id="{EF1AFC65-EBDD-4296-BCD7-767EA1E92E6C}"/>
              </a:ext>
            </a:extLst>
          </p:cNvPr>
          <p:cNvSpPr>
            <a:spLocks noGrp="1"/>
          </p:cNvSpPr>
          <p:nvPr>
            <p:ph type="sldNum" sz="quarter" idx="12"/>
          </p:nvPr>
        </p:nvSpPr>
        <p:spPr/>
        <p:txBody>
          <a:bodyPr/>
          <a:lstStyle/>
          <a:p>
            <a:fld id="{60AD1266-7CE3-2146-B859-359ABF1E0203}" type="slidenum">
              <a:rPr lang="en-US" smtClean="0"/>
              <a:t>44</a:t>
            </a:fld>
            <a:endParaRPr lang="en-US"/>
          </a:p>
        </p:txBody>
      </p:sp>
      <p:pic>
        <p:nvPicPr>
          <p:cNvPr id="7" name="Picture 6">
            <a:extLst>
              <a:ext uri="{FF2B5EF4-FFF2-40B4-BE49-F238E27FC236}">
                <a16:creationId xmlns:a16="http://schemas.microsoft.com/office/drawing/2014/main" id="{AC7B0646-CD3F-4E5A-A83B-3720BB59CE03}"/>
              </a:ext>
            </a:extLst>
          </p:cNvPr>
          <p:cNvPicPr>
            <a:picLocks noChangeAspect="1"/>
          </p:cNvPicPr>
          <p:nvPr/>
        </p:nvPicPr>
        <p:blipFill>
          <a:blip r:embed="rId2"/>
          <a:stretch>
            <a:fillRect/>
          </a:stretch>
        </p:blipFill>
        <p:spPr>
          <a:xfrm>
            <a:off x="88696" y="1158512"/>
            <a:ext cx="4109561" cy="5320512"/>
          </a:xfrm>
          <a:prstGeom prst="rect">
            <a:avLst/>
          </a:prstGeom>
          <a:ln>
            <a:solidFill>
              <a:schemeClr val="tx1"/>
            </a:solidFill>
          </a:ln>
        </p:spPr>
      </p:pic>
      <p:pic>
        <p:nvPicPr>
          <p:cNvPr id="9" name="Picture 8">
            <a:extLst>
              <a:ext uri="{FF2B5EF4-FFF2-40B4-BE49-F238E27FC236}">
                <a16:creationId xmlns:a16="http://schemas.microsoft.com/office/drawing/2014/main" id="{F26C73EC-B6EE-4E50-9DA0-B85AC2EBF73E}"/>
              </a:ext>
            </a:extLst>
          </p:cNvPr>
          <p:cNvPicPr>
            <a:picLocks noChangeAspect="1"/>
          </p:cNvPicPr>
          <p:nvPr/>
        </p:nvPicPr>
        <p:blipFill>
          <a:blip r:embed="rId3"/>
          <a:stretch>
            <a:fillRect/>
          </a:stretch>
        </p:blipFill>
        <p:spPr>
          <a:xfrm>
            <a:off x="4319637" y="1569077"/>
            <a:ext cx="4740534" cy="4499382"/>
          </a:xfrm>
          <a:prstGeom prst="rect">
            <a:avLst/>
          </a:prstGeom>
          <a:ln>
            <a:solidFill>
              <a:schemeClr val="tx1"/>
            </a:solidFill>
          </a:ln>
        </p:spPr>
      </p:pic>
      <p:sp>
        <p:nvSpPr>
          <p:cNvPr id="6" name="Rectangle 5">
            <a:extLst>
              <a:ext uri="{FF2B5EF4-FFF2-40B4-BE49-F238E27FC236}">
                <a16:creationId xmlns:a16="http://schemas.microsoft.com/office/drawing/2014/main" id="{C80FACCD-7D2F-4156-BD2D-759E041199E0}"/>
              </a:ext>
            </a:extLst>
          </p:cNvPr>
          <p:cNvSpPr/>
          <p:nvPr/>
        </p:nvSpPr>
        <p:spPr bwMode="auto">
          <a:xfrm>
            <a:off x="2200273" y="2660576"/>
            <a:ext cx="1997984" cy="2841455"/>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8" name="Rectangle 7">
            <a:extLst>
              <a:ext uri="{FF2B5EF4-FFF2-40B4-BE49-F238E27FC236}">
                <a16:creationId xmlns:a16="http://schemas.microsoft.com/office/drawing/2014/main" id="{66314AF2-8012-4ECC-B15F-80373ACD13E7}"/>
              </a:ext>
            </a:extLst>
          </p:cNvPr>
          <p:cNvSpPr/>
          <p:nvPr/>
        </p:nvSpPr>
        <p:spPr bwMode="auto">
          <a:xfrm>
            <a:off x="88696" y="5810458"/>
            <a:ext cx="2005827" cy="668566"/>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2" name="Speech Bubble: Rectangle with Corners Rounded 11">
            <a:extLst>
              <a:ext uri="{FF2B5EF4-FFF2-40B4-BE49-F238E27FC236}">
                <a16:creationId xmlns:a16="http://schemas.microsoft.com/office/drawing/2014/main" id="{744CFE44-E0A7-471C-BD1E-14A9DFF76008}"/>
              </a:ext>
            </a:extLst>
          </p:cNvPr>
          <p:cNvSpPr/>
          <p:nvPr/>
        </p:nvSpPr>
        <p:spPr bwMode="auto">
          <a:xfrm>
            <a:off x="88696" y="726057"/>
            <a:ext cx="2763351" cy="1707943"/>
          </a:xfrm>
          <a:prstGeom prst="wedgeRoundRectCallout">
            <a:avLst>
              <a:gd name="adj1" fmla="val -19140"/>
              <a:gd name="adj2" fmla="val 245859"/>
              <a:gd name="adj3" fmla="val 16667"/>
            </a:avLst>
          </a:prstGeom>
          <a:solidFill>
            <a:schemeClr val="bg1"/>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i="0" u="none" strike="noStrike" cap="none" normalizeH="0" baseline="0" dirty="0">
                <a:ln>
                  <a:noFill/>
                </a:ln>
                <a:solidFill>
                  <a:srgbClr val="C00000"/>
                </a:solidFill>
                <a:effectLst/>
                <a:latin typeface="Arial" charset="0"/>
              </a:rPr>
              <a:t>Our experiments were designed to answer</a:t>
            </a:r>
            <a:r>
              <a:rPr kumimoji="0" lang="en-US" i="0" u="none" strike="noStrike" cap="none" normalizeH="0" dirty="0">
                <a:ln>
                  <a:noFill/>
                </a:ln>
                <a:solidFill>
                  <a:srgbClr val="C00000"/>
                </a:solidFill>
                <a:effectLst/>
                <a:latin typeface="Arial" charset="0"/>
              </a:rPr>
              <a:t> the following questions:</a:t>
            </a:r>
          </a:p>
          <a:p>
            <a:pPr marL="457200" marR="0" indent="-457200" algn="l" defTabSz="914400" rtl="0" eaLnBrk="0" fontAlgn="base" latinLnBrk="0" hangingPunct="0">
              <a:lnSpc>
                <a:spcPct val="100000"/>
              </a:lnSpc>
              <a:spcBef>
                <a:spcPct val="0"/>
              </a:spcBef>
              <a:spcAft>
                <a:spcPct val="0"/>
              </a:spcAft>
              <a:buClrTx/>
              <a:buSzTx/>
              <a:buFont typeface="+mj-lt"/>
              <a:buAutoNum type="arabicPeriod"/>
              <a:tabLst/>
            </a:pPr>
            <a:r>
              <a:rPr lang="en-US" dirty="0">
                <a:solidFill>
                  <a:srgbClr val="C00000"/>
                </a:solidFill>
                <a:latin typeface="Arial" charset="0"/>
              </a:rPr>
              <a:t>…</a:t>
            </a:r>
          </a:p>
          <a:p>
            <a:pPr marL="457200" marR="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i="0" u="none" strike="noStrike" cap="none" normalizeH="0" dirty="0">
                <a:ln>
                  <a:noFill/>
                </a:ln>
                <a:solidFill>
                  <a:srgbClr val="C00000"/>
                </a:solidFill>
                <a:effectLst/>
                <a:latin typeface="Arial" charset="0"/>
              </a:rPr>
              <a:t>…</a:t>
            </a:r>
          </a:p>
          <a:p>
            <a:pPr marL="457200" marR="0" indent="-457200" algn="l" defTabSz="914400" rtl="0" eaLnBrk="0" fontAlgn="base" latinLnBrk="0" hangingPunct="0">
              <a:lnSpc>
                <a:spcPct val="100000"/>
              </a:lnSpc>
              <a:spcBef>
                <a:spcPct val="0"/>
              </a:spcBef>
              <a:spcAft>
                <a:spcPct val="0"/>
              </a:spcAft>
              <a:buClrTx/>
              <a:buSzTx/>
              <a:buFont typeface="+mj-lt"/>
              <a:buAutoNum type="arabicPeriod"/>
              <a:tabLst/>
            </a:pPr>
            <a:r>
              <a:rPr lang="en-US" dirty="0">
                <a:solidFill>
                  <a:srgbClr val="C00000"/>
                </a:solidFill>
                <a:latin typeface="Arial" charset="0"/>
              </a:rPr>
              <a:t>…</a:t>
            </a:r>
            <a:endParaRPr kumimoji="0" lang="en-US" i="0" u="none" strike="noStrike" cap="none" normalizeH="0" baseline="0" dirty="0">
              <a:ln>
                <a:noFill/>
              </a:ln>
              <a:solidFill>
                <a:srgbClr val="C00000"/>
              </a:solidFill>
              <a:effectLst/>
              <a:latin typeface="Arial" charset="0"/>
            </a:endParaRPr>
          </a:p>
        </p:txBody>
      </p:sp>
      <p:sp>
        <p:nvSpPr>
          <p:cNvPr id="13" name="Speech Bubble: Rectangle with Corners Rounded 12">
            <a:extLst>
              <a:ext uri="{FF2B5EF4-FFF2-40B4-BE49-F238E27FC236}">
                <a16:creationId xmlns:a16="http://schemas.microsoft.com/office/drawing/2014/main" id="{B8B133D1-6782-4A42-A0C4-96B2BFA03487}"/>
              </a:ext>
            </a:extLst>
          </p:cNvPr>
          <p:cNvSpPr/>
          <p:nvPr/>
        </p:nvSpPr>
        <p:spPr bwMode="auto">
          <a:xfrm>
            <a:off x="3006815" y="167664"/>
            <a:ext cx="2876908" cy="842744"/>
          </a:xfrm>
          <a:prstGeom prst="wedgeRoundRectCallout">
            <a:avLst>
              <a:gd name="adj1" fmla="val -19140"/>
              <a:gd name="adj2" fmla="val 245859"/>
              <a:gd name="adj3" fmla="val 16667"/>
            </a:avLst>
          </a:prstGeom>
          <a:solidFill>
            <a:schemeClr val="bg1"/>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i="0" u="none" strike="noStrike" cap="none" normalizeH="0" baseline="0" dirty="0">
                <a:ln>
                  <a:noFill/>
                </a:ln>
                <a:solidFill>
                  <a:srgbClr val="C00000"/>
                </a:solidFill>
                <a:effectLst/>
                <a:latin typeface="Arial" charset="0"/>
              </a:rPr>
              <a:t>Our experiments showed</a:t>
            </a:r>
            <a:r>
              <a:rPr kumimoji="0" lang="en-US" i="0" u="none" strike="noStrike" cap="none" normalizeH="0" dirty="0">
                <a:ln>
                  <a:noFill/>
                </a:ln>
                <a:solidFill>
                  <a:srgbClr val="C00000"/>
                </a:solidFill>
                <a:effectLst/>
                <a:latin typeface="Arial" charset="0"/>
              </a:rPr>
              <a:t> that the answers to the questions were</a:t>
            </a:r>
            <a:r>
              <a:rPr lang="en-US" dirty="0">
                <a:solidFill>
                  <a:srgbClr val="C00000"/>
                </a:solidFill>
                <a:latin typeface="Arial" charset="0"/>
              </a:rPr>
              <a:t> …</a:t>
            </a:r>
            <a:endParaRPr kumimoji="0" lang="en-US" i="0" u="none" strike="noStrike" cap="none" normalizeH="0" dirty="0">
              <a:ln>
                <a:noFill/>
              </a:ln>
              <a:solidFill>
                <a:srgbClr val="C00000"/>
              </a:solidFill>
              <a:effectLst/>
              <a:latin typeface="Arial" charset="0"/>
            </a:endParaRPr>
          </a:p>
        </p:txBody>
      </p:sp>
      <p:sp>
        <p:nvSpPr>
          <p:cNvPr id="14" name="Rectangle 13">
            <a:extLst>
              <a:ext uri="{FF2B5EF4-FFF2-40B4-BE49-F238E27FC236}">
                <a16:creationId xmlns:a16="http://schemas.microsoft.com/office/drawing/2014/main" id="{5AD8CEC4-D1F6-4EDD-9EF7-39196D5D7366}"/>
              </a:ext>
            </a:extLst>
          </p:cNvPr>
          <p:cNvSpPr/>
          <p:nvPr/>
        </p:nvSpPr>
        <p:spPr bwMode="auto">
          <a:xfrm>
            <a:off x="3667674" y="3697856"/>
            <a:ext cx="530583" cy="120912"/>
          </a:xfrm>
          <a:prstGeom prst="rect">
            <a:avLst/>
          </a:prstGeom>
          <a:solidFill>
            <a:srgbClr val="FF0000">
              <a:alpha val="13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dirty="0">
              <a:ln>
                <a:noFill/>
              </a:ln>
              <a:solidFill>
                <a:schemeClr val="bg2"/>
              </a:solidFill>
              <a:effectLst/>
              <a:latin typeface="Arial" charset="0"/>
            </a:endParaRPr>
          </a:p>
        </p:txBody>
      </p:sp>
      <p:sp>
        <p:nvSpPr>
          <p:cNvPr id="15" name="Rectangle 14">
            <a:extLst>
              <a:ext uri="{FF2B5EF4-FFF2-40B4-BE49-F238E27FC236}">
                <a16:creationId xmlns:a16="http://schemas.microsoft.com/office/drawing/2014/main" id="{9C8C118A-19FA-4292-AABC-53D3C3494441}"/>
              </a:ext>
            </a:extLst>
          </p:cNvPr>
          <p:cNvSpPr/>
          <p:nvPr/>
        </p:nvSpPr>
        <p:spPr bwMode="auto">
          <a:xfrm>
            <a:off x="2329021" y="3788539"/>
            <a:ext cx="965842" cy="120913"/>
          </a:xfrm>
          <a:prstGeom prst="rect">
            <a:avLst/>
          </a:prstGeom>
          <a:solidFill>
            <a:srgbClr val="FF0000">
              <a:alpha val="13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dirty="0">
              <a:ln>
                <a:noFill/>
              </a:ln>
              <a:solidFill>
                <a:schemeClr val="bg2"/>
              </a:solidFill>
              <a:effectLst/>
              <a:latin typeface="Arial" charset="0"/>
            </a:endParaRPr>
          </a:p>
        </p:txBody>
      </p:sp>
      <p:sp>
        <p:nvSpPr>
          <p:cNvPr id="16" name="Rectangle 15">
            <a:extLst>
              <a:ext uri="{FF2B5EF4-FFF2-40B4-BE49-F238E27FC236}">
                <a16:creationId xmlns:a16="http://schemas.microsoft.com/office/drawing/2014/main" id="{ED0550AF-2712-4557-B542-C77A4B4EF9D1}"/>
              </a:ext>
            </a:extLst>
          </p:cNvPr>
          <p:cNvSpPr/>
          <p:nvPr/>
        </p:nvSpPr>
        <p:spPr bwMode="auto">
          <a:xfrm>
            <a:off x="2746571" y="4022739"/>
            <a:ext cx="1334221" cy="113289"/>
          </a:xfrm>
          <a:prstGeom prst="rect">
            <a:avLst/>
          </a:prstGeom>
          <a:solidFill>
            <a:srgbClr val="FF0000">
              <a:alpha val="13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dirty="0">
              <a:ln>
                <a:noFill/>
              </a:ln>
              <a:solidFill>
                <a:schemeClr val="bg2"/>
              </a:solidFill>
              <a:effectLst/>
              <a:latin typeface="Arial" charset="0"/>
            </a:endParaRPr>
          </a:p>
        </p:txBody>
      </p:sp>
      <p:sp>
        <p:nvSpPr>
          <p:cNvPr id="17" name="Rectangle 16">
            <a:extLst>
              <a:ext uri="{FF2B5EF4-FFF2-40B4-BE49-F238E27FC236}">
                <a16:creationId xmlns:a16="http://schemas.microsoft.com/office/drawing/2014/main" id="{A2961029-9504-4283-B32B-39C82033F80B}"/>
              </a:ext>
            </a:extLst>
          </p:cNvPr>
          <p:cNvSpPr/>
          <p:nvPr/>
        </p:nvSpPr>
        <p:spPr bwMode="auto">
          <a:xfrm>
            <a:off x="2329021" y="4412548"/>
            <a:ext cx="667110" cy="113289"/>
          </a:xfrm>
          <a:prstGeom prst="rect">
            <a:avLst/>
          </a:prstGeom>
          <a:solidFill>
            <a:srgbClr val="FF0000">
              <a:alpha val="13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dirty="0">
              <a:ln>
                <a:noFill/>
              </a:ln>
              <a:solidFill>
                <a:schemeClr val="bg2"/>
              </a:solidFill>
              <a:effectLst/>
              <a:latin typeface="Arial" charset="0"/>
            </a:endParaRPr>
          </a:p>
        </p:txBody>
      </p:sp>
      <p:sp>
        <p:nvSpPr>
          <p:cNvPr id="18" name="Rectangle 17">
            <a:extLst>
              <a:ext uri="{FF2B5EF4-FFF2-40B4-BE49-F238E27FC236}">
                <a16:creationId xmlns:a16="http://schemas.microsoft.com/office/drawing/2014/main" id="{7A4A63C4-FB07-4A71-A20C-5AA11E15902D}"/>
              </a:ext>
            </a:extLst>
          </p:cNvPr>
          <p:cNvSpPr/>
          <p:nvPr/>
        </p:nvSpPr>
        <p:spPr bwMode="auto">
          <a:xfrm>
            <a:off x="3531148" y="4347556"/>
            <a:ext cx="667109" cy="113289"/>
          </a:xfrm>
          <a:prstGeom prst="rect">
            <a:avLst/>
          </a:prstGeom>
          <a:solidFill>
            <a:srgbClr val="FF0000">
              <a:alpha val="13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dirty="0">
              <a:ln>
                <a:noFill/>
              </a:ln>
              <a:solidFill>
                <a:schemeClr val="bg2"/>
              </a:solidFill>
              <a:effectLst/>
              <a:latin typeface="Arial" charset="0"/>
            </a:endParaRPr>
          </a:p>
        </p:txBody>
      </p:sp>
      <p:sp>
        <p:nvSpPr>
          <p:cNvPr id="19" name="Rectangle 18">
            <a:extLst>
              <a:ext uri="{FF2B5EF4-FFF2-40B4-BE49-F238E27FC236}">
                <a16:creationId xmlns:a16="http://schemas.microsoft.com/office/drawing/2014/main" id="{B16B88AB-6661-4E8C-AA75-6F44BF5FA151}"/>
              </a:ext>
            </a:extLst>
          </p:cNvPr>
          <p:cNvSpPr/>
          <p:nvPr/>
        </p:nvSpPr>
        <p:spPr bwMode="auto">
          <a:xfrm>
            <a:off x="2226493" y="5298227"/>
            <a:ext cx="1971764" cy="113289"/>
          </a:xfrm>
          <a:prstGeom prst="rect">
            <a:avLst/>
          </a:prstGeom>
          <a:solidFill>
            <a:srgbClr val="FF0000">
              <a:alpha val="13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dirty="0">
              <a:ln>
                <a:noFill/>
              </a:ln>
              <a:solidFill>
                <a:schemeClr val="bg2"/>
              </a:solidFill>
              <a:effectLst/>
              <a:latin typeface="Arial" charset="0"/>
            </a:endParaRPr>
          </a:p>
        </p:txBody>
      </p:sp>
      <p:sp>
        <p:nvSpPr>
          <p:cNvPr id="20" name="Rectangle 19">
            <a:extLst>
              <a:ext uri="{FF2B5EF4-FFF2-40B4-BE49-F238E27FC236}">
                <a16:creationId xmlns:a16="http://schemas.microsoft.com/office/drawing/2014/main" id="{8CDDB6E5-E236-43FD-92B5-FE21E2243739}"/>
              </a:ext>
            </a:extLst>
          </p:cNvPr>
          <p:cNvSpPr/>
          <p:nvPr/>
        </p:nvSpPr>
        <p:spPr bwMode="auto">
          <a:xfrm>
            <a:off x="3393104" y="2979643"/>
            <a:ext cx="797596" cy="113289"/>
          </a:xfrm>
          <a:prstGeom prst="rect">
            <a:avLst/>
          </a:prstGeom>
          <a:solidFill>
            <a:srgbClr val="FF0000">
              <a:alpha val="13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dirty="0">
              <a:ln>
                <a:noFill/>
              </a:ln>
              <a:solidFill>
                <a:schemeClr val="bg2"/>
              </a:solidFill>
              <a:effectLst/>
              <a:latin typeface="Arial" charset="0"/>
            </a:endParaRPr>
          </a:p>
        </p:txBody>
      </p:sp>
      <p:sp>
        <p:nvSpPr>
          <p:cNvPr id="21" name="Rectangle 20">
            <a:extLst>
              <a:ext uri="{FF2B5EF4-FFF2-40B4-BE49-F238E27FC236}">
                <a16:creationId xmlns:a16="http://schemas.microsoft.com/office/drawing/2014/main" id="{DDD7F55F-3273-4B92-9DBD-6EADDEB3E953}"/>
              </a:ext>
            </a:extLst>
          </p:cNvPr>
          <p:cNvSpPr/>
          <p:nvPr/>
        </p:nvSpPr>
        <p:spPr bwMode="auto">
          <a:xfrm>
            <a:off x="2229343" y="3055932"/>
            <a:ext cx="891707" cy="113289"/>
          </a:xfrm>
          <a:prstGeom prst="rect">
            <a:avLst/>
          </a:prstGeom>
          <a:solidFill>
            <a:srgbClr val="FF0000">
              <a:alpha val="13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dirty="0">
              <a:ln>
                <a:noFill/>
              </a:ln>
              <a:solidFill>
                <a:schemeClr val="bg2"/>
              </a:solidFill>
              <a:effectLst/>
              <a:latin typeface="Arial" charset="0"/>
            </a:endParaRPr>
          </a:p>
        </p:txBody>
      </p:sp>
    </p:spTree>
    <p:extLst>
      <p:ext uri="{BB962C8B-B14F-4D97-AF65-F5344CB8AC3E}">
        <p14:creationId xmlns:p14="http://schemas.microsoft.com/office/powerpoint/2010/main" val="416343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dissolv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dissolve">
                                      <p:cBhvr>
                                        <p:cTn id="15" dur="500"/>
                                        <p:tgtEl>
                                          <p:spTgt spid="1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dissolv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dissolv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dissolve">
                                      <p:cBhvr>
                                        <p:cTn id="28" dur="500"/>
                                        <p:tgtEl>
                                          <p:spTgt spid="18"/>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dissolv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dissolve">
                                      <p:cBhvr>
                                        <p:cTn id="3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B2EE4-2AF7-415D-B3FE-DE75F937C524}"/>
              </a:ext>
            </a:extLst>
          </p:cNvPr>
          <p:cNvSpPr>
            <a:spLocks noGrp="1"/>
          </p:cNvSpPr>
          <p:nvPr>
            <p:ph type="title"/>
          </p:nvPr>
        </p:nvSpPr>
        <p:spPr/>
        <p:txBody>
          <a:bodyPr>
            <a:normAutofit fontScale="90000"/>
          </a:bodyPr>
          <a:lstStyle/>
          <a:p>
            <a:r>
              <a:rPr lang="en-US" dirty="0"/>
              <a:t>Experiments: SIGPLAN Empirical Evaluation Checklist</a:t>
            </a:r>
          </a:p>
        </p:txBody>
      </p:sp>
      <p:sp>
        <p:nvSpPr>
          <p:cNvPr id="3" name="Content Placeholder 2">
            <a:extLst>
              <a:ext uri="{FF2B5EF4-FFF2-40B4-BE49-F238E27FC236}">
                <a16:creationId xmlns:a16="http://schemas.microsoft.com/office/drawing/2014/main" id="{C994A805-E437-48D0-BDCB-B0C6663F884B}"/>
              </a:ext>
            </a:extLst>
          </p:cNvPr>
          <p:cNvSpPr>
            <a:spLocks noGrp="1"/>
          </p:cNvSpPr>
          <p:nvPr>
            <p:ph idx="1"/>
          </p:nvPr>
        </p:nvSpPr>
        <p:spPr>
          <a:xfrm>
            <a:off x="504090" y="1311021"/>
            <a:ext cx="8229600" cy="5394579"/>
          </a:xfrm>
          <a:ln>
            <a:noFill/>
          </a:ln>
        </p:spPr>
        <p:txBody>
          <a:bodyPr>
            <a:normAutofit/>
          </a:bodyPr>
          <a:lstStyle/>
          <a:p>
            <a:pPr marL="0" indent="0">
              <a:buNone/>
            </a:pPr>
            <a:r>
              <a:rPr lang="en-US" sz="2000" dirty="0"/>
              <a:t>“This checklist is organized into seven </a:t>
            </a:r>
            <a:r>
              <a:rPr lang="en-US" sz="2000" i="1" dirty="0"/>
              <a:t>categories</a:t>
            </a:r>
            <a:r>
              <a:rPr lang="en-US" sz="2000" dirty="0"/>
              <a:t>, each with associated </a:t>
            </a:r>
            <a:r>
              <a:rPr lang="en-US" sz="2000" i="1" dirty="0"/>
              <a:t>examples</a:t>
            </a:r>
            <a:r>
              <a:rPr lang="en-US" sz="2000" dirty="0"/>
              <a:t> for illustration. Categories are meant to be comprehensive, applying to the breadth of possible empirical evaluations. Examples in each category highlight specific, important areas in which best practice was frequently not followed. These are meant to be useful and illustrative, but they are neither comprehensive nor applicable to every evaluation.</a:t>
            </a:r>
          </a:p>
          <a:p>
            <a:pPr marL="0" indent="0">
              <a:buNone/>
            </a:pPr>
            <a:endParaRPr lang="en-US" sz="2000" dirty="0"/>
          </a:p>
          <a:p>
            <a:pPr marL="0" indent="0">
              <a:buNone/>
            </a:pPr>
            <a:r>
              <a:rPr lang="en-US" sz="2000" dirty="0"/>
              <a:t>  The goal of the checklist is to help authors produce stronger scholarship, and to help reviewers evaluate such scholarship more consistently. Importantly, the checklist is meant to support informed judgment, not supplant it. The committee’s hope is that this checklist can put all members of the community literally on the same page.”</a:t>
            </a:r>
          </a:p>
          <a:p>
            <a:pPr marL="0" indent="0">
              <a:buNone/>
            </a:pPr>
            <a:endParaRPr lang="en-US" sz="2000" dirty="0"/>
          </a:p>
          <a:p>
            <a:r>
              <a:rPr lang="en-US" sz="2000" dirty="0">
                <a:hlinkClick r:id="rId2"/>
              </a:rPr>
              <a:t>Webpage</a:t>
            </a:r>
            <a:endParaRPr lang="en-US" sz="2000" dirty="0"/>
          </a:p>
          <a:p>
            <a:r>
              <a:rPr lang="en-US" sz="2000" dirty="0">
                <a:hlinkClick r:id="rId3"/>
              </a:rPr>
              <a:t>PDF</a:t>
            </a:r>
            <a:endParaRPr lang="en-US" sz="2000" dirty="0"/>
          </a:p>
        </p:txBody>
      </p:sp>
      <p:sp>
        <p:nvSpPr>
          <p:cNvPr id="4" name="Slide Number Placeholder 3">
            <a:extLst>
              <a:ext uri="{FF2B5EF4-FFF2-40B4-BE49-F238E27FC236}">
                <a16:creationId xmlns:a16="http://schemas.microsoft.com/office/drawing/2014/main" id="{657CCC63-0C50-4BAA-81FA-77566900D1AF}"/>
              </a:ext>
            </a:extLst>
          </p:cNvPr>
          <p:cNvSpPr>
            <a:spLocks noGrp="1"/>
          </p:cNvSpPr>
          <p:nvPr>
            <p:ph type="sldNum" sz="quarter" idx="12"/>
          </p:nvPr>
        </p:nvSpPr>
        <p:spPr/>
        <p:txBody>
          <a:bodyPr/>
          <a:lstStyle/>
          <a:p>
            <a:fld id="{60AD1266-7CE3-2146-B859-359ABF1E0203}" type="slidenum">
              <a:rPr lang="en-US" smtClean="0"/>
              <a:t>45</a:t>
            </a:fld>
            <a:endParaRPr lang="en-US"/>
          </a:p>
        </p:txBody>
      </p:sp>
    </p:spTree>
    <p:extLst>
      <p:ext uri="{BB962C8B-B14F-4D97-AF65-F5344CB8AC3E}">
        <p14:creationId xmlns:p14="http://schemas.microsoft.com/office/powerpoint/2010/main" val="27813436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71143-334F-4B00-9E11-1128DF858B99}"/>
              </a:ext>
            </a:extLst>
          </p:cNvPr>
          <p:cNvSpPr>
            <a:spLocks noGrp="1"/>
          </p:cNvSpPr>
          <p:nvPr>
            <p:ph type="title"/>
          </p:nvPr>
        </p:nvSpPr>
        <p:spPr/>
        <p:txBody>
          <a:bodyPr>
            <a:normAutofit fontScale="90000"/>
          </a:bodyPr>
          <a:lstStyle/>
          <a:p>
            <a:r>
              <a:rPr lang="en-US" dirty="0"/>
              <a:t>Limitations/Threats to Validity</a:t>
            </a:r>
            <a:br>
              <a:rPr lang="en-US" dirty="0"/>
            </a:br>
            <a:r>
              <a:rPr lang="en-US" dirty="0"/>
              <a:t>[Software-Engineering papers]</a:t>
            </a:r>
          </a:p>
        </p:txBody>
      </p:sp>
      <p:sp>
        <p:nvSpPr>
          <p:cNvPr id="3" name="Content Placeholder 2">
            <a:extLst>
              <a:ext uri="{FF2B5EF4-FFF2-40B4-BE49-F238E27FC236}">
                <a16:creationId xmlns:a16="http://schemas.microsoft.com/office/drawing/2014/main" id="{C5234FBA-76BD-45D4-A49D-98A8F4CAAB6E}"/>
              </a:ext>
            </a:extLst>
          </p:cNvPr>
          <p:cNvSpPr>
            <a:spLocks noGrp="1"/>
          </p:cNvSpPr>
          <p:nvPr>
            <p:ph idx="1"/>
          </p:nvPr>
        </p:nvSpPr>
        <p:spPr>
          <a:xfrm>
            <a:off x="457199" y="1295400"/>
            <a:ext cx="8445731" cy="5287962"/>
          </a:xfrm>
        </p:spPr>
        <p:txBody>
          <a:bodyPr>
            <a:normAutofit fontScale="92500"/>
          </a:bodyPr>
          <a:lstStyle/>
          <a:p>
            <a:r>
              <a:rPr lang="en-US" dirty="0"/>
              <a:t>Construct validity</a:t>
            </a:r>
          </a:p>
          <a:p>
            <a:pPr lvl="1"/>
            <a:r>
              <a:rPr lang="en-US" dirty="0"/>
              <a:t>Are the parameters studied in the experiments relevant to the research questions posed?</a:t>
            </a:r>
          </a:p>
          <a:p>
            <a:pPr lvl="1"/>
            <a:endParaRPr lang="en-US" dirty="0"/>
          </a:p>
          <a:p>
            <a:r>
              <a:rPr lang="en-US" dirty="0"/>
              <a:t>Internal validity</a:t>
            </a:r>
          </a:p>
          <a:p>
            <a:pPr lvl="1"/>
            <a:r>
              <a:rPr lang="en-US" dirty="0"/>
              <a:t>Is there selection bias in the examples chosen for study?</a:t>
            </a:r>
          </a:p>
          <a:p>
            <a:pPr lvl="1"/>
            <a:endParaRPr lang="en-US" dirty="0"/>
          </a:p>
          <a:p>
            <a:r>
              <a:rPr lang="en-US" dirty="0"/>
              <a:t>External validity</a:t>
            </a:r>
          </a:p>
          <a:p>
            <a:pPr lvl="1"/>
            <a:r>
              <a:rPr lang="en-US" dirty="0"/>
              <a:t>Do the conclusions hold in other scenarios</a:t>
            </a:r>
          </a:p>
          <a:p>
            <a:pPr lvl="1"/>
            <a:endParaRPr lang="en-US" dirty="0"/>
          </a:p>
          <a:p>
            <a:r>
              <a:rPr lang="en-US" dirty="0"/>
              <a:t>Ideally: explain how you addressed or controlled for these issues</a:t>
            </a:r>
          </a:p>
        </p:txBody>
      </p:sp>
      <p:sp>
        <p:nvSpPr>
          <p:cNvPr id="4" name="Slide Number Placeholder 3">
            <a:extLst>
              <a:ext uri="{FF2B5EF4-FFF2-40B4-BE49-F238E27FC236}">
                <a16:creationId xmlns:a16="http://schemas.microsoft.com/office/drawing/2014/main" id="{539C2EBC-45BD-42F3-8BD5-E3FF3FF3DB3D}"/>
              </a:ext>
            </a:extLst>
          </p:cNvPr>
          <p:cNvSpPr>
            <a:spLocks noGrp="1"/>
          </p:cNvSpPr>
          <p:nvPr>
            <p:ph type="sldNum" sz="quarter" idx="12"/>
          </p:nvPr>
        </p:nvSpPr>
        <p:spPr/>
        <p:txBody>
          <a:bodyPr/>
          <a:lstStyle/>
          <a:p>
            <a:fld id="{60AD1266-7CE3-2146-B859-359ABF1E0203}" type="slidenum">
              <a:rPr lang="en-US" smtClean="0"/>
              <a:t>46</a:t>
            </a:fld>
            <a:endParaRPr lang="en-US"/>
          </a:p>
        </p:txBody>
      </p:sp>
      <p:sp>
        <p:nvSpPr>
          <p:cNvPr id="5" name="Rectangle 4">
            <a:extLst>
              <a:ext uri="{FF2B5EF4-FFF2-40B4-BE49-F238E27FC236}">
                <a16:creationId xmlns:a16="http://schemas.microsoft.com/office/drawing/2014/main" id="{DE49C047-E135-4889-AC51-AAD5C7E92A2D}"/>
              </a:ext>
            </a:extLst>
          </p:cNvPr>
          <p:cNvSpPr/>
          <p:nvPr/>
        </p:nvSpPr>
        <p:spPr bwMode="auto">
          <a:xfrm>
            <a:off x="778374" y="5448615"/>
            <a:ext cx="7715722" cy="952185"/>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defTabSz="914400" eaLnBrk="0" fontAlgn="base" hangingPunct="0">
              <a:spcBef>
                <a:spcPct val="0"/>
              </a:spcBef>
              <a:spcAft>
                <a:spcPct val="0"/>
              </a:spcAft>
            </a:pPr>
            <a:endParaRPr lang="en-US" sz="800" b="1">
              <a:solidFill>
                <a:schemeClr val="bg2"/>
              </a:solidFill>
              <a:latin typeface="Arial" charset="0"/>
            </a:endParaRPr>
          </a:p>
        </p:txBody>
      </p:sp>
    </p:spTree>
    <p:extLst>
      <p:ext uri="{BB962C8B-B14F-4D97-AF65-F5344CB8AC3E}">
        <p14:creationId xmlns:p14="http://schemas.microsoft.com/office/powerpoint/2010/main" val="37178269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ABD36-C9C8-4E17-86D0-1A8E352F8526}"/>
              </a:ext>
            </a:extLst>
          </p:cNvPr>
          <p:cNvSpPr>
            <a:spLocks noGrp="1"/>
          </p:cNvSpPr>
          <p:nvPr>
            <p:ph type="title"/>
          </p:nvPr>
        </p:nvSpPr>
        <p:spPr/>
        <p:txBody>
          <a:bodyPr/>
          <a:lstStyle/>
          <a:p>
            <a:r>
              <a:rPr lang="en-US" dirty="0"/>
              <a:t>Example</a:t>
            </a:r>
          </a:p>
        </p:txBody>
      </p:sp>
      <p:sp>
        <p:nvSpPr>
          <p:cNvPr id="3" name="Slide Number Placeholder 2">
            <a:extLst>
              <a:ext uri="{FF2B5EF4-FFF2-40B4-BE49-F238E27FC236}">
                <a16:creationId xmlns:a16="http://schemas.microsoft.com/office/drawing/2014/main" id="{90605EAE-0973-44AF-AF79-FE3CE822750F}"/>
              </a:ext>
            </a:extLst>
          </p:cNvPr>
          <p:cNvSpPr>
            <a:spLocks noGrp="1"/>
          </p:cNvSpPr>
          <p:nvPr>
            <p:ph type="sldNum" sz="quarter" idx="12"/>
          </p:nvPr>
        </p:nvSpPr>
        <p:spPr/>
        <p:txBody>
          <a:bodyPr/>
          <a:lstStyle/>
          <a:p>
            <a:fld id="{60AD1266-7CE3-2146-B859-359ABF1E0203}" type="slidenum">
              <a:rPr lang="en-US" smtClean="0"/>
              <a:t>47</a:t>
            </a:fld>
            <a:endParaRPr lang="en-US"/>
          </a:p>
        </p:txBody>
      </p:sp>
      <p:grpSp>
        <p:nvGrpSpPr>
          <p:cNvPr id="10" name="Group 9">
            <a:extLst>
              <a:ext uri="{FF2B5EF4-FFF2-40B4-BE49-F238E27FC236}">
                <a16:creationId xmlns:a16="http://schemas.microsoft.com/office/drawing/2014/main" id="{F7BA8C9C-3E98-472A-B18A-553FBFB5EB42}"/>
              </a:ext>
            </a:extLst>
          </p:cNvPr>
          <p:cNvGrpSpPr/>
          <p:nvPr/>
        </p:nvGrpSpPr>
        <p:grpSpPr>
          <a:xfrm>
            <a:off x="457200" y="1646307"/>
            <a:ext cx="3915298" cy="3728099"/>
            <a:chOff x="177626" y="1646307"/>
            <a:chExt cx="3915298" cy="3728099"/>
          </a:xfrm>
        </p:grpSpPr>
        <p:pic>
          <p:nvPicPr>
            <p:cNvPr id="5" name="Picture 4">
              <a:extLst>
                <a:ext uri="{FF2B5EF4-FFF2-40B4-BE49-F238E27FC236}">
                  <a16:creationId xmlns:a16="http://schemas.microsoft.com/office/drawing/2014/main" id="{8C8CDF0E-4A92-4800-94F6-5565BBA0D59D}"/>
                </a:ext>
              </a:extLst>
            </p:cNvPr>
            <p:cNvPicPr>
              <a:picLocks noChangeAspect="1"/>
            </p:cNvPicPr>
            <p:nvPr/>
          </p:nvPicPr>
          <p:blipFill>
            <a:blip r:embed="rId2"/>
            <a:stretch>
              <a:fillRect/>
            </a:stretch>
          </p:blipFill>
          <p:spPr>
            <a:xfrm>
              <a:off x="187674" y="1646307"/>
              <a:ext cx="3905250" cy="1495425"/>
            </a:xfrm>
            <a:prstGeom prst="rect">
              <a:avLst/>
            </a:prstGeom>
          </p:spPr>
        </p:pic>
        <p:pic>
          <p:nvPicPr>
            <p:cNvPr id="7" name="Picture 6">
              <a:extLst>
                <a:ext uri="{FF2B5EF4-FFF2-40B4-BE49-F238E27FC236}">
                  <a16:creationId xmlns:a16="http://schemas.microsoft.com/office/drawing/2014/main" id="{D2DB0E30-9DC4-4BC9-B01E-BB2112411BD6}"/>
                </a:ext>
              </a:extLst>
            </p:cNvPr>
            <p:cNvPicPr>
              <a:picLocks noChangeAspect="1"/>
            </p:cNvPicPr>
            <p:nvPr/>
          </p:nvPicPr>
          <p:blipFill>
            <a:blip r:embed="rId3"/>
            <a:stretch>
              <a:fillRect/>
            </a:stretch>
          </p:blipFill>
          <p:spPr>
            <a:xfrm>
              <a:off x="177626" y="3107456"/>
              <a:ext cx="3905250" cy="2266950"/>
            </a:xfrm>
            <a:prstGeom prst="rect">
              <a:avLst/>
            </a:prstGeom>
          </p:spPr>
        </p:pic>
      </p:grpSp>
      <p:pic>
        <p:nvPicPr>
          <p:cNvPr id="9" name="Picture 8">
            <a:extLst>
              <a:ext uri="{FF2B5EF4-FFF2-40B4-BE49-F238E27FC236}">
                <a16:creationId xmlns:a16="http://schemas.microsoft.com/office/drawing/2014/main" id="{BB7EC6E8-B434-43CA-A47D-E2F1A71BACAB}"/>
              </a:ext>
            </a:extLst>
          </p:cNvPr>
          <p:cNvPicPr>
            <a:picLocks noChangeAspect="1"/>
          </p:cNvPicPr>
          <p:nvPr/>
        </p:nvPicPr>
        <p:blipFill>
          <a:blip r:embed="rId4"/>
          <a:stretch>
            <a:fillRect/>
          </a:stretch>
        </p:blipFill>
        <p:spPr>
          <a:xfrm>
            <a:off x="4734814" y="1276350"/>
            <a:ext cx="3914775" cy="5429250"/>
          </a:xfrm>
          <a:prstGeom prst="rect">
            <a:avLst/>
          </a:prstGeom>
        </p:spPr>
      </p:pic>
      <p:sp>
        <p:nvSpPr>
          <p:cNvPr id="11" name="Rectangle 10">
            <a:extLst>
              <a:ext uri="{FF2B5EF4-FFF2-40B4-BE49-F238E27FC236}">
                <a16:creationId xmlns:a16="http://schemas.microsoft.com/office/drawing/2014/main" id="{39637D59-E293-4A9C-95D0-744D7BF68CDF}"/>
              </a:ext>
            </a:extLst>
          </p:cNvPr>
          <p:cNvSpPr/>
          <p:nvPr/>
        </p:nvSpPr>
        <p:spPr bwMode="auto">
          <a:xfrm>
            <a:off x="442086" y="2055409"/>
            <a:ext cx="3930412" cy="1927143"/>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defTabSz="914400" eaLnBrk="0" fontAlgn="base" hangingPunct="0">
              <a:spcBef>
                <a:spcPct val="0"/>
              </a:spcBef>
              <a:spcAft>
                <a:spcPct val="0"/>
              </a:spcAft>
            </a:pPr>
            <a:endParaRPr lang="en-US" sz="800" b="1">
              <a:solidFill>
                <a:schemeClr val="bg2"/>
              </a:solidFill>
              <a:latin typeface="Arial" charset="0"/>
            </a:endParaRPr>
          </a:p>
        </p:txBody>
      </p:sp>
      <p:sp>
        <p:nvSpPr>
          <p:cNvPr id="12" name="Rectangle 11">
            <a:extLst>
              <a:ext uri="{FF2B5EF4-FFF2-40B4-BE49-F238E27FC236}">
                <a16:creationId xmlns:a16="http://schemas.microsoft.com/office/drawing/2014/main" id="{B607F6F1-2616-4FE8-B8A0-DEE9C31F44B7}"/>
              </a:ext>
            </a:extLst>
          </p:cNvPr>
          <p:cNvSpPr/>
          <p:nvPr/>
        </p:nvSpPr>
        <p:spPr bwMode="auto">
          <a:xfrm>
            <a:off x="431996" y="4331333"/>
            <a:ext cx="3930412" cy="1043073"/>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defTabSz="914400" eaLnBrk="0" fontAlgn="base" hangingPunct="0">
              <a:spcBef>
                <a:spcPct val="0"/>
              </a:spcBef>
              <a:spcAft>
                <a:spcPct val="0"/>
              </a:spcAft>
            </a:pPr>
            <a:endParaRPr lang="en-US" sz="800" b="1">
              <a:solidFill>
                <a:schemeClr val="bg2"/>
              </a:solidFill>
              <a:latin typeface="Arial" charset="0"/>
            </a:endParaRPr>
          </a:p>
        </p:txBody>
      </p:sp>
      <p:sp>
        <p:nvSpPr>
          <p:cNvPr id="13" name="Rectangle 12">
            <a:extLst>
              <a:ext uri="{FF2B5EF4-FFF2-40B4-BE49-F238E27FC236}">
                <a16:creationId xmlns:a16="http://schemas.microsoft.com/office/drawing/2014/main" id="{8E4E21E1-FEBF-447E-A2D0-EBFA4DC7D8BC}"/>
              </a:ext>
            </a:extLst>
          </p:cNvPr>
          <p:cNvSpPr/>
          <p:nvPr/>
        </p:nvSpPr>
        <p:spPr bwMode="auto">
          <a:xfrm>
            <a:off x="4734814" y="1276350"/>
            <a:ext cx="3930412" cy="105121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defTabSz="914400" eaLnBrk="0" fontAlgn="base" hangingPunct="0">
              <a:spcBef>
                <a:spcPct val="0"/>
              </a:spcBef>
              <a:spcAft>
                <a:spcPct val="0"/>
              </a:spcAft>
            </a:pPr>
            <a:endParaRPr lang="en-US" sz="800" b="1">
              <a:solidFill>
                <a:schemeClr val="bg2"/>
              </a:solidFill>
              <a:latin typeface="Arial" charset="0"/>
            </a:endParaRPr>
          </a:p>
        </p:txBody>
      </p:sp>
      <p:sp>
        <p:nvSpPr>
          <p:cNvPr id="14" name="Rectangle 13">
            <a:extLst>
              <a:ext uri="{FF2B5EF4-FFF2-40B4-BE49-F238E27FC236}">
                <a16:creationId xmlns:a16="http://schemas.microsoft.com/office/drawing/2014/main" id="{CAFBFA15-825B-4A3D-8677-BF916D82E6E3}"/>
              </a:ext>
            </a:extLst>
          </p:cNvPr>
          <p:cNvSpPr/>
          <p:nvPr/>
        </p:nvSpPr>
        <p:spPr bwMode="auto">
          <a:xfrm>
            <a:off x="4719177" y="3555265"/>
            <a:ext cx="3930412" cy="226695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defTabSz="914400" eaLnBrk="0" fontAlgn="base" hangingPunct="0">
              <a:spcBef>
                <a:spcPct val="0"/>
              </a:spcBef>
              <a:spcAft>
                <a:spcPct val="0"/>
              </a:spcAft>
            </a:pPr>
            <a:endParaRPr lang="en-US" sz="800" b="1">
              <a:solidFill>
                <a:schemeClr val="bg2"/>
              </a:solidFill>
              <a:latin typeface="Arial" charset="0"/>
            </a:endParaRPr>
          </a:p>
        </p:txBody>
      </p:sp>
    </p:spTree>
    <p:extLst>
      <p:ext uri="{BB962C8B-B14F-4D97-AF65-F5344CB8AC3E}">
        <p14:creationId xmlns:p14="http://schemas.microsoft.com/office/powerpoint/2010/main" val="38601714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4E9F9-294B-4B70-9308-942BFA7BD4C0}"/>
              </a:ext>
            </a:extLst>
          </p:cNvPr>
          <p:cNvSpPr>
            <a:spLocks noGrp="1"/>
          </p:cNvSpPr>
          <p:nvPr>
            <p:ph type="title"/>
          </p:nvPr>
        </p:nvSpPr>
        <p:spPr/>
        <p:txBody>
          <a:bodyPr>
            <a:normAutofit/>
          </a:bodyPr>
          <a:lstStyle/>
          <a:p>
            <a:r>
              <a:rPr lang="en-US" sz="3200" dirty="0"/>
              <a:t>Related Work</a:t>
            </a:r>
          </a:p>
        </p:txBody>
      </p:sp>
      <p:sp>
        <p:nvSpPr>
          <p:cNvPr id="3" name="Content Placeholder 2">
            <a:extLst>
              <a:ext uri="{FF2B5EF4-FFF2-40B4-BE49-F238E27FC236}">
                <a16:creationId xmlns:a16="http://schemas.microsoft.com/office/drawing/2014/main" id="{5FB37105-59E7-4ADD-A5CE-71F14CE62C8D}"/>
              </a:ext>
            </a:extLst>
          </p:cNvPr>
          <p:cNvSpPr>
            <a:spLocks noGrp="1"/>
          </p:cNvSpPr>
          <p:nvPr>
            <p:ph idx="1"/>
          </p:nvPr>
        </p:nvSpPr>
        <p:spPr/>
        <p:txBody>
          <a:bodyPr/>
          <a:lstStyle/>
          <a:p>
            <a:r>
              <a:rPr lang="en-US" dirty="0"/>
              <a:t>Don’t just list related papers</a:t>
            </a:r>
          </a:p>
          <a:p>
            <a:pPr lvl="1"/>
            <a:r>
              <a:rPr lang="en-US" dirty="0"/>
              <a:t>Honest comparison: what is the delta?</a:t>
            </a:r>
          </a:p>
          <a:p>
            <a:r>
              <a:rPr lang="en-US" dirty="0"/>
              <a:t>Be generous with credit</a:t>
            </a:r>
          </a:p>
          <a:p>
            <a:endParaRPr lang="en-US" dirty="0"/>
          </a:p>
          <a:p>
            <a:pPr marL="0" indent="0">
              <a:buNone/>
            </a:pPr>
            <a:r>
              <a:rPr lang="en-US" dirty="0"/>
              <a:t>Complimentary + complementary</a:t>
            </a:r>
          </a:p>
        </p:txBody>
      </p:sp>
      <p:sp>
        <p:nvSpPr>
          <p:cNvPr id="4" name="Slide Number Placeholder 3">
            <a:extLst>
              <a:ext uri="{FF2B5EF4-FFF2-40B4-BE49-F238E27FC236}">
                <a16:creationId xmlns:a16="http://schemas.microsoft.com/office/drawing/2014/main" id="{DC556EDF-6CB5-43F3-9B8D-0BBFA52EFA3F}"/>
              </a:ext>
            </a:extLst>
          </p:cNvPr>
          <p:cNvSpPr>
            <a:spLocks noGrp="1"/>
          </p:cNvSpPr>
          <p:nvPr>
            <p:ph type="sldNum" sz="quarter" idx="12"/>
          </p:nvPr>
        </p:nvSpPr>
        <p:spPr/>
        <p:txBody>
          <a:bodyPr/>
          <a:lstStyle/>
          <a:p>
            <a:fld id="{60AD1266-7CE3-2146-B859-359ABF1E0203}" type="slidenum">
              <a:rPr lang="en-US" smtClean="0"/>
              <a:t>48</a:t>
            </a:fld>
            <a:endParaRPr lang="en-US"/>
          </a:p>
        </p:txBody>
      </p:sp>
    </p:spTree>
    <p:extLst>
      <p:ext uri="{BB962C8B-B14F-4D97-AF65-F5344CB8AC3E}">
        <p14:creationId xmlns:p14="http://schemas.microsoft.com/office/powerpoint/2010/main" val="40342842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478F4-74F0-475C-965F-59E05B55E614}"/>
              </a:ext>
            </a:extLst>
          </p:cNvPr>
          <p:cNvSpPr>
            <a:spLocks noGrp="1"/>
          </p:cNvSpPr>
          <p:nvPr>
            <p:ph type="title"/>
          </p:nvPr>
        </p:nvSpPr>
        <p:spPr/>
        <p:txBody>
          <a:bodyPr/>
          <a:lstStyle/>
          <a:p>
            <a:r>
              <a:rPr lang="en-US" dirty="0"/>
              <a:t>Related Work</a:t>
            </a:r>
          </a:p>
        </p:txBody>
      </p:sp>
      <p:sp>
        <p:nvSpPr>
          <p:cNvPr id="3" name="Slide Number Placeholder 2">
            <a:extLst>
              <a:ext uri="{FF2B5EF4-FFF2-40B4-BE49-F238E27FC236}">
                <a16:creationId xmlns:a16="http://schemas.microsoft.com/office/drawing/2014/main" id="{E2E403F3-491F-4CA3-8AC5-8969E0AE489C}"/>
              </a:ext>
            </a:extLst>
          </p:cNvPr>
          <p:cNvSpPr>
            <a:spLocks noGrp="1"/>
          </p:cNvSpPr>
          <p:nvPr>
            <p:ph type="sldNum" sz="quarter" idx="12"/>
          </p:nvPr>
        </p:nvSpPr>
        <p:spPr/>
        <p:txBody>
          <a:bodyPr/>
          <a:lstStyle/>
          <a:p>
            <a:fld id="{60AD1266-7CE3-2146-B859-359ABF1E0203}" type="slidenum">
              <a:rPr lang="en-US" smtClean="0"/>
              <a:t>49</a:t>
            </a:fld>
            <a:endParaRPr lang="en-US"/>
          </a:p>
        </p:txBody>
      </p:sp>
      <p:grpSp>
        <p:nvGrpSpPr>
          <p:cNvPr id="8" name="Group 7">
            <a:extLst>
              <a:ext uri="{FF2B5EF4-FFF2-40B4-BE49-F238E27FC236}">
                <a16:creationId xmlns:a16="http://schemas.microsoft.com/office/drawing/2014/main" id="{21B4E856-1CAF-454E-A806-6E073C47A1FD}"/>
              </a:ext>
            </a:extLst>
          </p:cNvPr>
          <p:cNvGrpSpPr/>
          <p:nvPr/>
        </p:nvGrpSpPr>
        <p:grpSpPr>
          <a:xfrm>
            <a:off x="2103592" y="785264"/>
            <a:ext cx="4933950" cy="6037965"/>
            <a:chOff x="2103592" y="785264"/>
            <a:chExt cx="4933950" cy="6037965"/>
          </a:xfrm>
        </p:grpSpPr>
        <p:pic>
          <p:nvPicPr>
            <p:cNvPr id="5" name="Picture 4">
              <a:extLst>
                <a:ext uri="{FF2B5EF4-FFF2-40B4-BE49-F238E27FC236}">
                  <a16:creationId xmlns:a16="http://schemas.microsoft.com/office/drawing/2014/main" id="{4A36739A-F492-41D9-AF24-64BFA1DFF6EB}"/>
                </a:ext>
              </a:extLst>
            </p:cNvPr>
            <p:cNvPicPr>
              <a:picLocks noChangeAspect="1"/>
            </p:cNvPicPr>
            <p:nvPr/>
          </p:nvPicPr>
          <p:blipFill>
            <a:blip r:embed="rId2"/>
            <a:stretch>
              <a:fillRect/>
            </a:stretch>
          </p:blipFill>
          <p:spPr>
            <a:xfrm>
              <a:off x="2114550" y="785264"/>
              <a:ext cx="4914900" cy="5562600"/>
            </a:xfrm>
            <a:prstGeom prst="rect">
              <a:avLst/>
            </a:prstGeom>
          </p:spPr>
        </p:pic>
        <p:pic>
          <p:nvPicPr>
            <p:cNvPr id="7" name="Picture 6">
              <a:extLst>
                <a:ext uri="{FF2B5EF4-FFF2-40B4-BE49-F238E27FC236}">
                  <a16:creationId xmlns:a16="http://schemas.microsoft.com/office/drawing/2014/main" id="{6E015724-50B2-46B1-85EC-FD7B1F2E2828}"/>
                </a:ext>
              </a:extLst>
            </p:cNvPr>
            <p:cNvPicPr>
              <a:picLocks noChangeAspect="1"/>
            </p:cNvPicPr>
            <p:nvPr/>
          </p:nvPicPr>
          <p:blipFill>
            <a:blip r:embed="rId3"/>
            <a:stretch>
              <a:fillRect/>
            </a:stretch>
          </p:blipFill>
          <p:spPr>
            <a:xfrm>
              <a:off x="2103592" y="6299354"/>
              <a:ext cx="4933950" cy="523875"/>
            </a:xfrm>
            <a:prstGeom prst="rect">
              <a:avLst/>
            </a:prstGeom>
          </p:spPr>
        </p:pic>
      </p:grpSp>
      <p:sp>
        <p:nvSpPr>
          <p:cNvPr id="9" name="Rectangle 8">
            <a:extLst>
              <a:ext uri="{FF2B5EF4-FFF2-40B4-BE49-F238E27FC236}">
                <a16:creationId xmlns:a16="http://schemas.microsoft.com/office/drawing/2014/main" id="{5483B7C4-D537-4FB4-9DCF-79C13D56091C}"/>
              </a:ext>
            </a:extLst>
          </p:cNvPr>
          <p:cNvSpPr/>
          <p:nvPr/>
        </p:nvSpPr>
        <p:spPr bwMode="auto">
          <a:xfrm>
            <a:off x="2103592" y="3454816"/>
            <a:ext cx="4933950" cy="101954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0" name="Rectangle 9">
            <a:extLst>
              <a:ext uri="{FF2B5EF4-FFF2-40B4-BE49-F238E27FC236}">
                <a16:creationId xmlns:a16="http://schemas.microsoft.com/office/drawing/2014/main" id="{B4DF1A6E-7CD1-4D64-B4E9-2FF576108B3C}"/>
              </a:ext>
            </a:extLst>
          </p:cNvPr>
          <p:cNvSpPr/>
          <p:nvPr/>
        </p:nvSpPr>
        <p:spPr bwMode="auto">
          <a:xfrm>
            <a:off x="2103057" y="1103706"/>
            <a:ext cx="4933950" cy="135988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1" name="Rectangle 10">
            <a:extLst>
              <a:ext uri="{FF2B5EF4-FFF2-40B4-BE49-F238E27FC236}">
                <a16:creationId xmlns:a16="http://schemas.microsoft.com/office/drawing/2014/main" id="{3091483D-CA32-4CCC-AC30-2C9CDDC3F81C}"/>
              </a:ext>
            </a:extLst>
          </p:cNvPr>
          <p:cNvSpPr/>
          <p:nvPr/>
        </p:nvSpPr>
        <p:spPr bwMode="auto">
          <a:xfrm>
            <a:off x="2104317" y="2638097"/>
            <a:ext cx="4933950" cy="816719"/>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2" name="TextBox 11">
            <a:extLst>
              <a:ext uri="{FF2B5EF4-FFF2-40B4-BE49-F238E27FC236}">
                <a16:creationId xmlns:a16="http://schemas.microsoft.com/office/drawing/2014/main" id="{7E6BD952-C4E3-4189-A723-7B0D110A43AE}"/>
              </a:ext>
            </a:extLst>
          </p:cNvPr>
          <p:cNvSpPr txBox="1"/>
          <p:nvPr/>
        </p:nvSpPr>
        <p:spPr>
          <a:xfrm>
            <a:off x="479009" y="1611451"/>
            <a:ext cx="889988" cy="338554"/>
          </a:xfrm>
          <a:prstGeom prst="rect">
            <a:avLst/>
          </a:prstGeom>
          <a:solidFill>
            <a:schemeClr val="bg1"/>
          </a:solidFill>
          <a:ln w="25400">
            <a:solidFill>
              <a:srgbClr val="C00000"/>
            </a:solidFill>
          </a:ln>
        </p:spPr>
        <p:txBody>
          <a:bodyPr wrap="none" rtlCol="0">
            <a:spAutoFit/>
          </a:bodyPr>
          <a:lstStyle/>
          <a:p>
            <a:pPr algn="ctr"/>
            <a:r>
              <a:rPr lang="en-US" sz="1600" dirty="0"/>
              <a:t>Related</a:t>
            </a:r>
          </a:p>
        </p:txBody>
      </p:sp>
      <p:cxnSp>
        <p:nvCxnSpPr>
          <p:cNvPr id="13" name="Straight Connector 12">
            <a:extLst>
              <a:ext uri="{FF2B5EF4-FFF2-40B4-BE49-F238E27FC236}">
                <a16:creationId xmlns:a16="http://schemas.microsoft.com/office/drawing/2014/main" id="{001F100D-7C3A-4D53-80B9-4F405B01BA30}"/>
              </a:ext>
            </a:extLst>
          </p:cNvPr>
          <p:cNvCxnSpPr>
            <a:cxnSpLocks/>
            <a:stCxn id="10" idx="1"/>
            <a:endCxn id="12" idx="3"/>
          </p:cNvCxnSpPr>
          <p:nvPr/>
        </p:nvCxnSpPr>
        <p:spPr bwMode="auto">
          <a:xfrm flipH="1" flipV="1">
            <a:off x="1368997" y="1780728"/>
            <a:ext cx="734060" cy="2920"/>
          </a:xfrm>
          <a:prstGeom prst="line">
            <a:avLst/>
          </a:prstGeom>
          <a:ln w="25400">
            <a:headEnd type="none" w="med" len="med"/>
            <a:tailEnd type="none" w="lg"/>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A73FB422-94B1-47ED-B6D8-DCF709DE52B3}"/>
              </a:ext>
            </a:extLst>
          </p:cNvPr>
          <p:cNvSpPr txBox="1"/>
          <p:nvPr/>
        </p:nvSpPr>
        <p:spPr>
          <a:xfrm>
            <a:off x="113355" y="2868346"/>
            <a:ext cx="1478922" cy="338554"/>
          </a:xfrm>
          <a:prstGeom prst="rect">
            <a:avLst/>
          </a:prstGeom>
          <a:solidFill>
            <a:schemeClr val="bg1"/>
          </a:solidFill>
          <a:ln w="25400">
            <a:solidFill>
              <a:srgbClr val="C00000"/>
            </a:solidFill>
          </a:ln>
        </p:spPr>
        <p:txBody>
          <a:bodyPr wrap="square" rtlCol="0">
            <a:spAutoFit/>
          </a:bodyPr>
          <a:lstStyle/>
          <a:p>
            <a:pPr algn="ctr"/>
            <a:r>
              <a:rPr lang="en-US" sz="1600" dirty="0"/>
              <a:t>Comparison 1</a:t>
            </a:r>
          </a:p>
        </p:txBody>
      </p:sp>
      <p:cxnSp>
        <p:nvCxnSpPr>
          <p:cNvPr id="15" name="Straight Connector 14">
            <a:extLst>
              <a:ext uri="{FF2B5EF4-FFF2-40B4-BE49-F238E27FC236}">
                <a16:creationId xmlns:a16="http://schemas.microsoft.com/office/drawing/2014/main" id="{72469637-B1AD-4BAF-BB5C-616C566DD2A7}"/>
              </a:ext>
            </a:extLst>
          </p:cNvPr>
          <p:cNvCxnSpPr>
            <a:cxnSpLocks/>
            <a:stCxn id="11" idx="1"/>
            <a:endCxn id="14" idx="3"/>
          </p:cNvCxnSpPr>
          <p:nvPr/>
        </p:nvCxnSpPr>
        <p:spPr bwMode="auto">
          <a:xfrm flipH="1" flipV="1">
            <a:off x="1592277" y="3037623"/>
            <a:ext cx="512040" cy="8834"/>
          </a:xfrm>
          <a:prstGeom prst="line">
            <a:avLst/>
          </a:prstGeom>
          <a:ln w="25400">
            <a:headEnd type="none" w="med" len="med"/>
            <a:tailEnd type="none" w="lg"/>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B00283FF-9CD4-47CB-847C-B9CACC66592A}"/>
              </a:ext>
            </a:extLst>
          </p:cNvPr>
          <p:cNvSpPr txBox="1"/>
          <p:nvPr/>
        </p:nvSpPr>
        <p:spPr>
          <a:xfrm>
            <a:off x="120912" y="3791205"/>
            <a:ext cx="1478922" cy="338554"/>
          </a:xfrm>
          <a:prstGeom prst="rect">
            <a:avLst/>
          </a:prstGeom>
          <a:solidFill>
            <a:schemeClr val="bg1"/>
          </a:solidFill>
          <a:ln w="25400">
            <a:solidFill>
              <a:srgbClr val="C00000"/>
            </a:solidFill>
          </a:ln>
        </p:spPr>
        <p:txBody>
          <a:bodyPr wrap="square" rtlCol="0">
            <a:spAutoFit/>
          </a:bodyPr>
          <a:lstStyle/>
          <a:p>
            <a:pPr algn="ctr"/>
            <a:r>
              <a:rPr lang="en-US" sz="1600" dirty="0"/>
              <a:t>Comparison 2</a:t>
            </a:r>
          </a:p>
        </p:txBody>
      </p:sp>
      <p:cxnSp>
        <p:nvCxnSpPr>
          <p:cNvPr id="18" name="Straight Connector 17">
            <a:extLst>
              <a:ext uri="{FF2B5EF4-FFF2-40B4-BE49-F238E27FC236}">
                <a16:creationId xmlns:a16="http://schemas.microsoft.com/office/drawing/2014/main" id="{01F143BE-4069-4874-B593-BA0FF8F5BB23}"/>
              </a:ext>
            </a:extLst>
          </p:cNvPr>
          <p:cNvCxnSpPr>
            <a:cxnSpLocks/>
            <a:stCxn id="9" idx="1"/>
            <a:endCxn id="17" idx="3"/>
          </p:cNvCxnSpPr>
          <p:nvPr/>
        </p:nvCxnSpPr>
        <p:spPr bwMode="auto">
          <a:xfrm flipH="1" flipV="1">
            <a:off x="1599834" y="3960482"/>
            <a:ext cx="503758" cy="4105"/>
          </a:xfrm>
          <a:prstGeom prst="line">
            <a:avLst/>
          </a:prstGeom>
          <a:ln w="25400">
            <a:headEnd type="none" w="med" len="med"/>
            <a:tailEnd type="none" w="lg"/>
          </a:ln>
        </p:spPr>
        <p:style>
          <a:lnRef idx="1">
            <a:schemeClr val="accent2"/>
          </a:lnRef>
          <a:fillRef idx="0">
            <a:schemeClr val="accent2"/>
          </a:fillRef>
          <a:effectRef idx="0">
            <a:schemeClr val="accent2"/>
          </a:effectRef>
          <a:fontRef idx="minor">
            <a:schemeClr val="tx1"/>
          </a:fontRef>
        </p:style>
      </p:cxnSp>
      <p:sp>
        <p:nvSpPr>
          <p:cNvPr id="16" name="Rectangle 15">
            <a:extLst>
              <a:ext uri="{FF2B5EF4-FFF2-40B4-BE49-F238E27FC236}">
                <a16:creationId xmlns:a16="http://schemas.microsoft.com/office/drawing/2014/main" id="{6D17A57E-A9C4-4BA5-938C-DEA0F1A06CA9}"/>
              </a:ext>
            </a:extLst>
          </p:cNvPr>
          <p:cNvSpPr/>
          <p:nvPr/>
        </p:nvSpPr>
        <p:spPr bwMode="auto">
          <a:xfrm>
            <a:off x="2097295" y="4474654"/>
            <a:ext cx="4933950" cy="101954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9" name="TextBox 18">
            <a:extLst>
              <a:ext uri="{FF2B5EF4-FFF2-40B4-BE49-F238E27FC236}">
                <a16:creationId xmlns:a16="http://schemas.microsoft.com/office/drawing/2014/main" id="{655EC355-2E38-49EB-A977-E8D3E62D3329}"/>
              </a:ext>
            </a:extLst>
          </p:cNvPr>
          <p:cNvSpPr txBox="1"/>
          <p:nvPr/>
        </p:nvSpPr>
        <p:spPr>
          <a:xfrm>
            <a:off x="114615" y="4812660"/>
            <a:ext cx="1478922" cy="338554"/>
          </a:xfrm>
          <a:prstGeom prst="rect">
            <a:avLst/>
          </a:prstGeom>
          <a:solidFill>
            <a:schemeClr val="bg1"/>
          </a:solidFill>
          <a:ln w="25400">
            <a:solidFill>
              <a:srgbClr val="C00000"/>
            </a:solidFill>
          </a:ln>
        </p:spPr>
        <p:txBody>
          <a:bodyPr wrap="square" rtlCol="0">
            <a:spAutoFit/>
          </a:bodyPr>
          <a:lstStyle/>
          <a:p>
            <a:pPr algn="ctr"/>
            <a:r>
              <a:rPr lang="en-US" sz="1600" dirty="0"/>
              <a:t>Comparison 3</a:t>
            </a:r>
          </a:p>
        </p:txBody>
      </p:sp>
      <p:cxnSp>
        <p:nvCxnSpPr>
          <p:cNvPr id="20" name="Straight Connector 19">
            <a:extLst>
              <a:ext uri="{FF2B5EF4-FFF2-40B4-BE49-F238E27FC236}">
                <a16:creationId xmlns:a16="http://schemas.microsoft.com/office/drawing/2014/main" id="{6B9DAFE9-FB4F-4C18-A51D-ABCF14528E7B}"/>
              </a:ext>
            </a:extLst>
          </p:cNvPr>
          <p:cNvCxnSpPr>
            <a:cxnSpLocks/>
            <a:stCxn id="16" idx="1"/>
            <a:endCxn id="19" idx="3"/>
          </p:cNvCxnSpPr>
          <p:nvPr/>
        </p:nvCxnSpPr>
        <p:spPr bwMode="auto">
          <a:xfrm flipH="1" flipV="1">
            <a:off x="1593537" y="4981937"/>
            <a:ext cx="503758" cy="2488"/>
          </a:xfrm>
          <a:prstGeom prst="line">
            <a:avLst/>
          </a:prstGeom>
          <a:ln w="25400">
            <a:headEnd type="none" w="med" len="med"/>
            <a:tailEnd type="none" w="lg"/>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33589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par>
                                <p:cTn id="11" presetID="9"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dissolv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dissolve">
                                      <p:cBhvr>
                                        <p:cTn id="18" dur="500"/>
                                        <p:tgtEl>
                                          <p:spTgt spid="11"/>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par>
                                <p:cTn id="22" presetID="9"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par>
                                <p:cTn id="25" presetID="9" presetClass="exit" presetSubtype="0" fill="hold" grpId="1" nodeType="withEffect">
                                  <p:stCondLst>
                                    <p:cond delay="0"/>
                                  </p:stCondLst>
                                  <p:childTnLst>
                                    <p:animEffect transition="out" filter="dissolv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par>
                                <p:cTn id="28" presetID="9" presetClass="exit" presetSubtype="0" fill="hold" grpId="1" nodeType="withEffect">
                                  <p:stCondLst>
                                    <p:cond delay="0"/>
                                  </p:stCondLst>
                                  <p:childTnLst>
                                    <p:animEffect transition="out" filter="dissolve">
                                      <p:cBhvr>
                                        <p:cTn id="29" dur="500"/>
                                        <p:tgtEl>
                                          <p:spTgt spid="12"/>
                                        </p:tgtEl>
                                      </p:cBhvr>
                                    </p:animEffect>
                                    <p:set>
                                      <p:cBhvr>
                                        <p:cTn id="30" dur="1" fill="hold">
                                          <p:stCondLst>
                                            <p:cond delay="499"/>
                                          </p:stCondLst>
                                        </p:cTn>
                                        <p:tgtEl>
                                          <p:spTgt spid="12"/>
                                        </p:tgtEl>
                                        <p:attrNameLst>
                                          <p:attrName>style.visibility</p:attrName>
                                        </p:attrNameLst>
                                      </p:cBhvr>
                                      <p:to>
                                        <p:strVal val="hidden"/>
                                      </p:to>
                                    </p:set>
                                  </p:childTnLst>
                                </p:cTn>
                              </p:par>
                              <p:par>
                                <p:cTn id="31" presetID="9" presetClass="exit" presetSubtype="0" fill="hold" nodeType="withEffect">
                                  <p:stCondLst>
                                    <p:cond delay="0"/>
                                  </p:stCondLst>
                                  <p:childTnLst>
                                    <p:animEffect transition="out" filter="dissolve">
                                      <p:cBhvr>
                                        <p:cTn id="32" dur="500"/>
                                        <p:tgtEl>
                                          <p:spTgt spid="13"/>
                                        </p:tgtEl>
                                      </p:cBhvr>
                                    </p:animEffect>
                                    <p:set>
                                      <p:cBhvr>
                                        <p:cTn id="33" dur="1" fill="hold">
                                          <p:stCondLst>
                                            <p:cond delay="499"/>
                                          </p:stCondLst>
                                        </p:cTn>
                                        <p:tgtEl>
                                          <p:spTgt spid="13"/>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dissolve">
                                      <p:cBhvr>
                                        <p:cTn id="38" dur="500"/>
                                        <p:tgtEl>
                                          <p:spTgt spid="9"/>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dissolve">
                                      <p:cBhvr>
                                        <p:cTn id="41" dur="500"/>
                                        <p:tgtEl>
                                          <p:spTgt spid="17"/>
                                        </p:tgtEl>
                                      </p:cBhvr>
                                    </p:animEffect>
                                  </p:childTnLst>
                                </p:cTn>
                              </p:par>
                              <p:par>
                                <p:cTn id="42" presetID="9" presetClass="entr" presetSubtype="0" fill="hold"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dissolve">
                                      <p:cBhvr>
                                        <p:cTn id="44" dur="500"/>
                                        <p:tgtEl>
                                          <p:spTgt spid="18"/>
                                        </p:tgtEl>
                                      </p:cBhvr>
                                    </p:animEffect>
                                  </p:childTnLst>
                                </p:cTn>
                              </p:par>
                              <p:par>
                                <p:cTn id="45" presetID="9" presetClass="exit" presetSubtype="0" fill="hold" grpId="1" nodeType="withEffect">
                                  <p:stCondLst>
                                    <p:cond delay="0"/>
                                  </p:stCondLst>
                                  <p:childTnLst>
                                    <p:animEffect transition="out" filter="dissolve">
                                      <p:cBhvr>
                                        <p:cTn id="46" dur="500"/>
                                        <p:tgtEl>
                                          <p:spTgt spid="11"/>
                                        </p:tgtEl>
                                      </p:cBhvr>
                                    </p:animEffect>
                                    <p:set>
                                      <p:cBhvr>
                                        <p:cTn id="47" dur="1" fill="hold">
                                          <p:stCondLst>
                                            <p:cond delay="499"/>
                                          </p:stCondLst>
                                        </p:cTn>
                                        <p:tgtEl>
                                          <p:spTgt spid="11"/>
                                        </p:tgtEl>
                                        <p:attrNameLst>
                                          <p:attrName>style.visibility</p:attrName>
                                        </p:attrNameLst>
                                      </p:cBhvr>
                                      <p:to>
                                        <p:strVal val="hidden"/>
                                      </p:to>
                                    </p:set>
                                  </p:childTnLst>
                                </p:cTn>
                              </p:par>
                              <p:par>
                                <p:cTn id="48" presetID="9" presetClass="exit" presetSubtype="0" fill="hold" grpId="1" nodeType="withEffect">
                                  <p:stCondLst>
                                    <p:cond delay="0"/>
                                  </p:stCondLst>
                                  <p:childTnLst>
                                    <p:animEffect transition="out" filter="dissolve">
                                      <p:cBhvr>
                                        <p:cTn id="49" dur="500"/>
                                        <p:tgtEl>
                                          <p:spTgt spid="14"/>
                                        </p:tgtEl>
                                      </p:cBhvr>
                                    </p:animEffect>
                                    <p:set>
                                      <p:cBhvr>
                                        <p:cTn id="50" dur="1" fill="hold">
                                          <p:stCondLst>
                                            <p:cond delay="499"/>
                                          </p:stCondLst>
                                        </p:cTn>
                                        <p:tgtEl>
                                          <p:spTgt spid="14"/>
                                        </p:tgtEl>
                                        <p:attrNameLst>
                                          <p:attrName>style.visibility</p:attrName>
                                        </p:attrNameLst>
                                      </p:cBhvr>
                                      <p:to>
                                        <p:strVal val="hidden"/>
                                      </p:to>
                                    </p:set>
                                  </p:childTnLst>
                                </p:cTn>
                              </p:par>
                              <p:par>
                                <p:cTn id="51" presetID="9" presetClass="exit" presetSubtype="0" fill="hold" nodeType="withEffect">
                                  <p:stCondLst>
                                    <p:cond delay="0"/>
                                  </p:stCondLst>
                                  <p:childTnLst>
                                    <p:animEffect transition="out" filter="dissolve">
                                      <p:cBhvr>
                                        <p:cTn id="52" dur="500"/>
                                        <p:tgtEl>
                                          <p:spTgt spid="15"/>
                                        </p:tgtEl>
                                      </p:cBhvr>
                                    </p:animEffect>
                                    <p:set>
                                      <p:cBhvr>
                                        <p:cTn id="53" dur="1" fill="hold">
                                          <p:stCondLst>
                                            <p:cond delay="499"/>
                                          </p:stCondLst>
                                        </p:cTn>
                                        <p:tgtEl>
                                          <p:spTgt spid="15"/>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dissolve">
                                      <p:cBhvr>
                                        <p:cTn id="58" dur="500"/>
                                        <p:tgtEl>
                                          <p:spTgt spid="16"/>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dissolve">
                                      <p:cBhvr>
                                        <p:cTn id="61" dur="500"/>
                                        <p:tgtEl>
                                          <p:spTgt spid="19"/>
                                        </p:tgtEl>
                                      </p:cBhvr>
                                    </p:animEffect>
                                  </p:childTnLst>
                                </p:cTn>
                              </p:par>
                              <p:par>
                                <p:cTn id="62" presetID="9" presetClass="entr" presetSubtype="0" fill="hold"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dissolve">
                                      <p:cBhvr>
                                        <p:cTn id="64" dur="500"/>
                                        <p:tgtEl>
                                          <p:spTgt spid="20"/>
                                        </p:tgtEl>
                                      </p:cBhvr>
                                    </p:animEffect>
                                  </p:childTnLst>
                                </p:cTn>
                              </p:par>
                              <p:par>
                                <p:cTn id="65" presetID="9" presetClass="exit" presetSubtype="0" fill="hold" grpId="1" nodeType="withEffect">
                                  <p:stCondLst>
                                    <p:cond delay="0"/>
                                  </p:stCondLst>
                                  <p:childTnLst>
                                    <p:animEffect transition="out" filter="dissolve">
                                      <p:cBhvr>
                                        <p:cTn id="66" dur="500"/>
                                        <p:tgtEl>
                                          <p:spTgt spid="9"/>
                                        </p:tgtEl>
                                      </p:cBhvr>
                                    </p:animEffect>
                                    <p:set>
                                      <p:cBhvr>
                                        <p:cTn id="67" dur="1" fill="hold">
                                          <p:stCondLst>
                                            <p:cond delay="499"/>
                                          </p:stCondLst>
                                        </p:cTn>
                                        <p:tgtEl>
                                          <p:spTgt spid="9"/>
                                        </p:tgtEl>
                                        <p:attrNameLst>
                                          <p:attrName>style.visibility</p:attrName>
                                        </p:attrNameLst>
                                      </p:cBhvr>
                                      <p:to>
                                        <p:strVal val="hidden"/>
                                      </p:to>
                                    </p:set>
                                  </p:childTnLst>
                                </p:cTn>
                              </p:par>
                              <p:par>
                                <p:cTn id="68" presetID="9" presetClass="exit" presetSubtype="0" fill="hold" grpId="1" nodeType="withEffect">
                                  <p:stCondLst>
                                    <p:cond delay="0"/>
                                  </p:stCondLst>
                                  <p:childTnLst>
                                    <p:animEffect transition="out" filter="dissolve">
                                      <p:cBhvr>
                                        <p:cTn id="69" dur="500"/>
                                        <p:tgtEl>
                                          <p:spTgt spid="17"/>
                                        </p:tgtEl>
                                      </p:cBhvr>
                                    </p:animEffect>
                                    <p:set>
                                      <p:cBhvr>
                                        <p:cTn id="70" dur="1" fill="hold">
                                          <p:stCondLst>
                                            <p:cond delay="499"/>
                                          </p:stCondLst>
                                        </p:cTn>
                                        <p:tgtEl>
                                          <p:spTgt spid="17"/>
                                        </p:tgtEl>
                                        <p:attrNameLst>
                                          <p:attrName>style.visibility</p:attrName>
                                        </p:attrNameLst>
                                      </p:cBhvr>
                                      <p:to>
                                        <p:strVal val="hidden"/>
                                      </p:to>
                                    </p:set>
                                  </p:childTnLst>
                                </p:cTn>
                              </p:par>
                              <p:par>
                                <p:cTn id="71" presetID="9" presetClass="exit" presetSubtype="0" fill="hold" nodeType="withEffect">
                                  <p:stCondLst>
                                    <p:cond delay="0"/>
                                  </p:stCondLst>
                                  <p:childTnLst>
                                    <p:animEffect transition="out" filter="dissolve">
                                      <p:cBhvr>
                                        <p:cTn id="72" dur="500"/>
                                        <p:tgtEl>
                                          <p:spTgt spid="18"/>
                                        </p:tgtEl>
                                      </p:cBhvr>
                                    </p:animEffect>
                                    <p:set>
                                      <p:cBhvr>
                                        <p:cTn id="73"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P spid="12" grpId="0" animBg="1"/>
      <p:bldP spid="12" grpId="1" animBg="1"/>
      <p:bldP spid="14" grpId="0" animBg="1"/>
      <p:bldP spid="14" grpId="1" animBg="1"/>
      <p:bldP spid="17" grpId="0" animBg="1"/>
      <p:bldP spid="17" grpId="1" animBg="1"/>
      <p:bldP spid="16" grpId="0" animBg="1"/>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82C4C-115C-4825-AB16-5DA5DEFED14C}"/>
              </a:ext>
            </a:extLst>
          </p:cNvPr>
          <p:cNvSpPr>
            <a:spLocks noGrp="1"/>
          </p:cNvSpPr>
          <p:nvPr>
            <p:ph type="title"/>
          </p:nvPr>
        </p:nvSpPr>
        <p:spPr/>
        <p:txBody>
          <a:bodyPr/>
          <a:lstStyle/>
          <a:p>
            <a:r>
              <a:rPr lang="en-US" dirty="0"/>
              <a:t>You will always be space constrained </a:t>
            </a:r>
            <a:r>
              <a:rPr lang="en-US" dirty="0">
                <a:sym typeface="Wingdings" panose="05000000000000000000" pitchFamily="2" charset="2"/>
              </a:rPr>
              <a:t></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1A00C1B-463C-4EB4-AC09-B11C27C8BC93}"/>
                  </a:ext>
                </a:extLst>
              </p:cNvPr>
              <p:cNvSpPr>
                <a:spLocks noGrp="1"/>
              </p:cNvSpPr>
              <p:nvPr>
                <p:ph idx="1"/>
              </p:nvPr>
            </p:nvSpPr>
            <p:spPr>
              <a:xfrm>
                <a:off x="198304" y="1295400"/>
                <a:ext cx="8813494" cy="4830763"/>
              </a:xfrm>
              <a:ln>
                <a:noFill/>
              </a:ln>
            </p:spPr>
            <p:txBody>
              <a:bodyPr>
                <a:normAutofit fontScale="92500" lnSpcReduction="20000"/>
              </a:bodyPr>
              <a:lstStyle/>
              <a:p>
                <a:r>
                  <a:rPr lang="en-US" dirty="0"/>
                  <a:t>ACM one-column Proc. ACM format (“</a:t>
                </a:r>
                <a:r>
                  <a:rPr lang="en-US" dirty="0" err="1"/>
                  <a:t>acmsmall</a:t>
                </a:r>
                <a:r>
                  <a:rPr lang="en-US" dirty="0"/>
                  <a:t>-conf”)</a:t>
                </a:r>
              </a:p>
              <a:p>
                <a:pPr lvl="1"/>
                <a:r>
                  <a:rPr lang="en-US" dirty="0"/>
                  <a:t>POPL (25 pages + references)</a:t>
                </a:r>
              </a:p>
              <a:p>
                <a:pPr lvl="1"/>
                <a:r>
                  <a:rPr lang="en-US" dirty="0"/>
                  <a:t>OOPSLA (23 pages + references)</a:t>
                </a:r>
              </a:p>
              <a:p>
                <a:pPr lvl="1"/>
                <a:r>
                  <a:rPr lang="en-US" dirty="0"/>
                  <a:t>PLDI (20 pages + references)</a:t>
                </a:r>
              </a:p>
              <a:p>
                <a:pPr lvl="1"/>
                <a:r>
                  <a:rPr lang="en-US" dirty="0"/>
                  <a:t>FSE (18 pages + </a:t>
                </a:r>
                <a14:m>
                  <m:oMath xmlns:m="http://schemas.openxmlformats.org/officeDocument/2006/math">
                    <m:r>
                      <a:rPr lang="en-US" b="0" i="1" smtClean="0">
                        <a:latin typeface="Cambria Math" panose="02040503050406030204" pitchFamily="18" charset="0"/>
                      </a:rPr>
                      <m:t>≤</m:t>
                    </m:r>
                  </m:oMath>
                </a14:m>
                <a:r>
                  <a:rPr lang="en-US" dirty="0"/>
                  <a:t> 4 pages of references)</a:t>
                </a:r>
              </a:p>
              <a:p>
                <a:r>
                  <a:rPr lang="en-US" dirty="0"/>
                  <a:t>Springer Lecture Notes in Computer Science (LNCS)</a:t>
                </a:r>
              </a:p>
              <a:p>
                <a:pPr lvl="1"/>
                <a:r>
                  <a:rPr lang="en-US" dirty="0"/>
                  <a:t>CAV (18 pages + references + appendices)</a:t>
                </a:r>
              </a:p>
              <a:p>
                <a:pPr lvl="1"/>
                <a:r>
                  <a:rPr lang="en-US" dirty="0"/>
                  <a:t>ETAPS (16-25 pages + references)</a:t>
                </a:r>
              </a:p>
              <a:p>
                <a:pPr lvl="1"/>
                <a:endParaRPr lang="en-US" dirty="0"/>
              </a:p>
              <a:p>
                <a:r>
                  <a:rPr lang="en-US" dirty="0"/>
                  <a:t>Sometimes</a:t>
                </a:r>
              </a:p>
              <a:p>
                <a:pPr lvl="1"/>
                <a:r>
                  <a:rPr lang="en-US" dirty="0"/>
                  <a:t>A submission can have appendices (e.g., for proofs)</a:t>
                </a:r>
              </a:p>
              <a:p>
                <a:pPr lvl="1"/>
                <a:r>
                  <a:rPr lang="en-US" dirty="0"/>
                  <a:t>Allowed to submit “supplementary material” (e.g., for proofs)</a:t>
                </a:r>
              </a:p>
              <a:p>
                <a:pPr lvl="1"/>
                <a:r>
                  <a:rPr lang="en-US" dirty="0"/>
                  <a:t>If accepted, you can buy 2-4 additional pages for the final paper (~$200/page, covered by your advisor’s grant)</a:t>
                </a:r>
              </a:p>
            </p:txBody>
          </p:sp>
        </mc:Choice>
        <mc:Fallback>
          <p:sp>
            <p:nvSpPr>
              <p:cNvPr id="3" name="Content Placeholder 2">
                <a:extLst>
                  <a:ext uri="{FF2B5EF4-FFF2-40B4-BE49-F238E27FC236}">
                    <a16:creationId xmlns:a16="http://schemas.microsoft.com/office/drawing/2014/main" id="{21A00C1B-463C-4EB4-AC09-B11C27C8BC93}"/>
                  </a:ext>
                </a:extLst>
              </p:cNvPr>
              <p:cNvSpPr>
                <a:spLocks noGrp="1" noRot="1" noChangeAspect="1" noMove="1" noResize="1" noEditPoints="1" noAdjustHandles="1" noChangeArrowheads="1" noChangeShapeType="1" noTextEdit="1"/>
              </p:cNvSpPr>
              <p:nvPr>
                <p:ph idx="1"/>
              </p:nvPr>
            </p:nvSpPr>
            <p:spPr>
              <a:xfrm>
                <a:off x="198304" y="1295400"/>
                <a:ext cx="8813494" cy="4830763"/>
              </a:xfrm>
              <a:blipFill>
                <a:blip r:embed="rId2"/>
                <a:stretch>
                  <a:fillRect l="-1107" t="-2904" r="-1107" b="-2525"/>
                </a:stretch>
              </a:blipFill>
              <a:ln>
                <a:noFill/>
              </a:ln>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AE80828-D38E-42A5-AA19-C4FED10E2582}"/>
              </a:ext>
            </a:extLst>
          </p:cNvPr>
          <p:cNvSpPr>
            <a:spLocks noGrp="1"/>
          </p:cNvSpPr>
          <p:nvPr>
            <p:ph type="sldNum" sz="quarter" idx="12"/>
          </p:nvPr>
        </p:nvSpPr>
        <p:spPr/>
        <p:txBody>
          <a:bodyPr/>
          <a:lstStyle/>
          <a:p>
            <a:fld id="{60AD1266-7CE3-2146-B859-359ABF1E0203}" type="slidenum">
              <a:rPr lang="en-US" smtClean="0"/>
              <a:t>5</a:t>
            </a:fld>
            <a:endParaRPr lang="en-US"/>
          </a:p>
        </p:txBody>
      </p:sp>
    </p:spTree>
    <p:extLst>
      <p:ext uri="{BB962C8B-B14F-4D97-AF65-F5344CB8AC3E}">
        <p14:creationId xmlns:p14="http://schemas.microsoft.com/office/powerpoint/2010/main" val="16725823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99AA33-A10D-431F-AC37-B22E98120F17}"/>
              </a:ext>
            </a:extLst>
          </p:cNvPr>
          <p:cNvSpPr>
            <a:spLocks noGrp="1"/>
          </p:cNvSpPr>
          <p:nvPr>
            <p:ph type="sldNum" sz="quarter" idx="12"/>
          </p:nvPr>
        </p:nvSpPr>
        <p:spPr/>
        <p:txBody>
          <a:bodyPr/>
          <a:lstStyle/>
          <a:p>
            <a:fld id="{60AD1266-7CE3-2146-B859-359ABF1E0203}" type="slidenum">
              <a:rPr lang="en-US" smtClean="0"/>
              <a:t>50</a:t>
            </a:fld>
            <a:endParaRPr lang="en-US"/>
          </a:p>
        </p:txBody>
      </p:sp>
      <p:pic>
        <p:nvPicPr>
          <p:cNvPr id="4" name="Picture 3">
            <a:extLst>
              <a:ext uri="{FF2B5EF4-FFF2-40B4-BE49-F238E27FC236}">
                <a16:creationId xmlns:a16="http://schemas.microsoft.com/office/drawing/2014/main" id="{68F35EA1-93D9-4292-8465-940EF3474734}"/>
              </a:ext>
            </a:extLst>
          </p:cNvPr>
          <p:cNvPicPr>
            <a:picLocks noChangeAspect="1"/>
          </p:cNvPicPr>
          <p:nvPr/>
        </p:nvPicPr>
        <p:blipFill>
          <a:blip r:embed="rId2"/>
          <a:stretch>
            <a:fillRect/>
          </a:stretch>
        </p:blipFill>
        <p:spPr>
          <a:xfrm>
            <a:off x="140417" y="0"/>
            <a:ext cx="8863165" cy="6858000"/>
          </a:xfrm>
          <a:prstGeom prst="rect">
            <a:avLst/>
          </a:prstGeom>
        </p:spPr>
      </p:pic>
      <p:sp>
        <p:nvSpPr>
          <p:cNvPr id="5" name="TextBox 4">
            <a:extLst>
              <a:ext uri="{FF2B5EF4-FFF2-40B4-BE49-F238E27FC236}">
                <a16:creationId xmlns:a16="http://schemas.microsoft.com/office/drawing/2014/main" id="{8E6B70CB-6A1A-40B4-AEF5-22EBD1ACFCE0}"/>
              </a:ext>
            </a:extLst>
          </p:cNvPr>
          <p:cNvSpPr txBox="1"/>
          <p:nvPr/>
        </p:nvSpPr>
        <p:spPr>
          <a:xfrm>
            <a:off x="8229600" y="6336065"/>
            <a:ext cx="736099" cy="369332"/>
          </a:xfrm>
          <a:prstGeom prst="rect">
            <a:avLst/>
          </a:prstGeom>
          <a:noFill/>
        </p:spPr>
        <p:txBody>
          <a:bodyPr wrap="none" rtlCol="0">
            <a:spAutoFit/>
          </a:bodyPr>
          <a:lstStyle/>
          <a:p>
            <a:r>
              <a:rPr lang="en-US" dirty="0"/>
              <a:t>[SPJ]</a:t>
            </a:r>
          </a:p>
        </p:txBody>
      </p:sp>
    </p:spTree>
    <p:extLst>
      <p:ext uri="{BB962C8B-B14F-4D97-AF65-F5344CB8AC3E}">
        <p14:creationId xmlns:p14="http://schemas.microsoft.com/office/powerpoint/2010/main" val="21409133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99AA33-A10D-431F-AC37-B22E98120F17}"/>
              </a:ext>
            </a:extLst>
          </p:cNvPr>
          <p:cNvSpPr>
            <a:spLocks noGrp="1"/>
          </p:cNvSpPr>
          <p:nvPr>
            <p:ph type="sldNum" sz="quarter" idx="12"/>
          </p:nvPr>
        </p:nvSpPr>
        <p:spPr/>
        <p:txBody>
          <a:bodyPr/>
          <a:lstStyle/>
          <a:p>
            <a:fld id="{60AD1266-7CE3-2146-B859-359ABF1E0203}" type="slidenum">
              <a:rPr lang="en-US" smtClean="0"/>
              <a:t>51</a:t>
            </a:fld>
            <a:endParaRPr lang="en-US"/>
          </a:p>
        </p:txBody>
      </p:sp>
      <p:pic>
        <p:nvPicPr>
          <p:cNvPr id="5" name="Picture 4">
            <a:extLst>
              <a:ext uri="{FF2B5EF4-FFF2-40B4-BE49-F238E27FC236}">
                <a16:creationId xmlns:a16="http://schemas.microsoft.com/office/drawing/2014/main" id="{45311350-7DFD-4C65-944B-3A6566920EFB}"/>
              </a:ext>
            </a:extLst>
          </p:cNvPr>
          <p:cNvPicPr>
            <a:picLocks noChangeAspect="1"/>
          </p:cNvPicPr>
          <p:nvPr/>
        </p:nvPicPr>
        <p:blipFill>
          <a:blip r:embed="rId2"/>
          <a:stretch>
            <a:fillRect/>
          </a:stretch>
        </p:blipFill>
        <p:spPr>
          <a:xfrm>
            <a:off x="136205" y="0"/>
            <a:ext cx="8871590" cy="6858000"/>
          </a:xfrm>
          <a:prstGeom prst="rect">
            <a:avLst/>
          </a:prstGeom>
        </p:spPr>
      </p:pic>
      <p:sp>
        <p:nvSpPr>
          <p:cNvPr id="4" name="TextBox 3">
            <a:extLst>
              <a:ext uri="{FF2B5EF4-FFF2-40B4-BE49-F238E27FC236}">
                <a16:creationId xmlns:a16="http://schemas.microsoft.com/office/drawing/2014/main" id="{19E9C028-FDB1-4B48-B6ED-B35A1694660F}"/>
              </a:ext>
            </a:extLst>
          </p:cNvPr>
          <p:cNvSpPr txBox="1"/>
          <p:nvPr/>
        </p:nvSpPr>
        <p:spPr>
          <a:xfrm>
            <a:off x="8229600" y="6336065"/>
            <a:ext cx="736099" cy="369332"/>
          </a:xfrm>
          <a:prstGeom prst="rect">
            <a:avLst/>
          </a:prstGeom>
          <a:noFill/>
        </p:spPr>
        <p:txBody>
          <a:bodyPr wrap="none" rtlCol="0">
            <a:spAutoFit/>
          </a:bodyPr>
          <a:lstStyle/>
          <a:p>
            <a:r>
              <a:rPr lang="en-US" dirty="0"/>
              <a:t>[SPJ]</a:t>
            </a:r>
          </a:p>
        </p:txBody>
      </p:sp>
    </p:spTree>
    <p:extLst>
      <p:ext uri="{BB962C8B-B14F-4D97-AF65-F5344CB8AC3E}">
        <p14:creationId xmlns:p14="http://schemas.microsoft.com/office/powerpoint/2010/main" val="17711510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99AA33-A10D-431F-AC37-B22E98120F17}"/>
              </a:ext>
            </a:extLst>
          </p:cNvPr>
          <p:cNvSpPr>
            <a:spLocks noGrp="1"/>
          </p:cNvSpPr>
          <p:nvPr>
            <p:ph type="sldNum" sz="quarter" idx="12"/>
          </p:nvPr>
        </p:nvSpPr>
        <p:spPr/>
        <p:txBody>
          <a:bodyPr/>
          <a:lstStyle/>
          <a:p>
            <a:fld id="{60AD1266-7CE3-2146-B859-359ABF1E0203}" type="slidenum">
              <a:rPr lang="en-US" smtClean="0"/>
              <a:t>52</a:t>
            </a:fld>
            <a:endParaRPr lang="en-US"/>
          </a:p>
        </p:txBody>
      </p:sp>
      <p:pic>
        <p:nvPicPr>
          <p:cNvPr id="4" name="Picture 3">
            <a:extLst>
              <a:ext uri="{FF2B5EF4-FFF2-40B4-BE49-F238E27FC236}">
                <a16:creationId xmlns:a16="http://schemas.microsoft.com/office/drawing/2014/main" id="{DB5444E4-01DE-48D4-B8BB-C84D5C007221}"/>
              </a:ext>
            </a:extLst>
          </p:cNvPr>
          <p:cNvPicPr>
            <a:picLocks noChangeAspect="1"/>
          </p:cNvPicPr>
          <p:nvPr/>
        </p:nvPicPr>
        <p:blipFill>
          <a:blip r:embed="rId2"/>
          <a:stretch>
            <a:fillRect/>
          </a:stretch>
        </p:blipFill>
        <p:spPr>
          <a:xfrm>
            <a:off x="121056" y="0"/>
            <a:ext cx="8901887" cy="6858000"/>
          </a:xfrm>
          <a:prstGeom prst="rect">
            <a:avLst/>
          </a:prstGeom>
        </p:spPr>
      </p:pic>
      <p:sp>
        <p:nvSpPr>
          <p:cNvPr id="5" name="TextBox 4">
            <a:extLst>
              <a:ext uri="{FF2B5EF4-FFF2-40B4-BE49-F238E27FC236}">
                <a16:creationId xmlns:a16="http://schemas.microsoft.com/office/drawing/2014/main" id="{82077CA3-9F54-41DB-B8A4-9364793970D1}"/>
              </a:ext>
            </a:extLst>
          </p:cNvPr>
          <p:cNvSpPr txBox="1"/>
          <p:nvPr/>
        </p:nvSpPr>
        <p:spPr>
          <a:xfrm>
            <a:off x="8229600" y="6336065"/>
            <a:ext cx="736099" cy="369332"/>
          </a:xfrm>
          <a:prstGeom prst="rect">
            <a:avLst/>
          </a:prstGeom>
          <a:noFill/>
        </p:spPr>
        <p:txBody>
          <a:bodyPr wrap="none" rtlCol="0">
            <a:spAutoFit/>
          </a:bodyPr>
          <a:lstStyle/>
          <a:p>
            <a:r>
              <a:rPr lang="en-US" dirty="0"/>
              <a:t>[SPJ]</a:t>
            </a:r>
          </a:p>
        </p:txBody>
      </p:sp>
    </p:spTree>
    <p:extLst>
      <p:ext uri="{BB962C8B-B14F-4D97-AF65-F5344CB8AC3E}">
        <p14:creationId xmlns:p14="http://schemas.microsoft.com/office/powerpoint/2010/main" val="11622792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0F21D-A9FA-4667-AB3B-77A38129E5B6}"/>
              </a:ext>
            </a:extLst>
          </p:cNvPr>
          <p:cNvSpPr>
            <a:spLocks noGrp="1"/>
          </p:cNvSpPr>
          <p:nvPr>
            <p:ph type="title"/>
          </p:nvPr>
        </p:nvSpPr>
        <p:spPr/>
        <p:txBody>
          <a:bodyPr>
            <a:normAutofit/>
          </a:bodyPr>
          <a:lstStyle/>
          <a:p>
            <a:r>
              <a:rPr lang="en-US" sz="3200" dirty="0"/>
              <a:t>Conclusion Section</a:t>
            </a:r>
          </a:p>
        </p:txBody>
      </p:sp>
      <p:sp>
        <p:nvSpPr>
          <p:cNvPr id="3" name="Content Placeholder 2">
            <a:extLst>
              <a:ext uri="{FF2B5EF4-FFF2-40B4-BE49-F238E27FC236}">
                <a16:creationId xmlns:a16="http://schemas.microsoft.com/office/drawing/2014/main" id="{BC5B83F8-F6B8-4298-A394-840BEA622BE0}"/>
              </a:ext>
            </a:extLst>
          </p:cNvPr>
          <p:cNvSpPr>
            <a:spLocks noGrp="1"/>
          </p:cNvSpPr>
          <p:nvPr>
            <p:ph idx="1"/>
          </p:nvPr>
        </p:nvSpPr>
        <p:spPr>
          <a:xfrm>
            <a:off x="457199" y="1295400"/>
            <a:ext cx="8346935" cy="5105400"/>
          </a:xfrm>
          <a:ln>
            <a:noFill/>
          </a:ln>
        </p:spPr>
        <p:txBody>
          <a:bodyPr>
            <a:normAutofit/>
          </a:bodyPr>
          <a:lstStyle/>
          <a:p>
            <a:r>
              <a:rPr lang="en-US" dirty="0"/>
              <a:t>Usually not needed (in my opinion)</a:t>
            </a:r>
          </a:p>
          <a:p>
            <a:pPr lvl="1"/>
            <a:r>
              <a:rPr lang="en-US" dirty="0"/>
              <a:t>First thing to be cut when I run out of space</a:t>
            </a:r>
          </a:p>
          <a:p>
            <a:pPr lvl="1"/>
            <a:r>
              <a:rPr lang="en-US" dirty="0"/>
              <a:t>But some reviewers complain</a:t>
            </a:r>
          </a:p>
          <a:p>
            <a:endParaRPr lang="en-US" dirty="0"/>
          </a:p>
          <a:p>
            <a:r>
              <a:rPr lang="en-US" dirty="0"/>
              <a:t>May be </a:t>
            </a:r>
            <a:r>
              <a:rPr lang="en-US" dirty="0">
                <a:solidFill>
                  <a:srgbClr val="C00000"/>
                </a:solidFill>
              </a:rPr>
              <a:t>similar to the abstract, but can use the technical concepts</a:t>
            </a:r>
            <a:r>
              <a:rPr lang="en-US" dirty="0"/>
              <a:t> introduced in the paper’s body</a:t>
            </a:r>
          </a:p>
          <a:p>
            <a:endParaRPr lang="en-US" dirty="0"/>
          </a:p>
          <a:p>
            <a:r>
              <a:rPr lang="en-US" dirty="0"/>
              <a:t>Allows you to reiterate what the experimental results showed</a:t>
            </a:r>
          </a:p>
          <a:p>
            <a:pPr lvl="1"/>
            <a:r>
              <a:rPr lang="en-US" dirty="0"/>
              <a:t>if your experiments are careful enough for you to claim them as definitive (rare)</a:t>
            </a:r>
          </a:p>
        </p:txBody>
      </p:sp>
      <p:sp>
        <p:nvSpPr>
          <p:cNvPr id="4" name="Slide Number Placeholder 3">
            <a:extLst>
              <a:ext uri="{FF2B5EF4-FFF2-40B4-BE49-F238E27FC236}">
                <a16:creationId xmlns:a16="http://schemas.microsoft.com/office/drawing/2014/main" id="{72CFA900-92B8-4015-B149-B60D2228A2EF}"/>
              </a:ext>
            </a:extLst>
          </p:cNvPr>
          <p:cNvSpPr>
            <a:spLocks noGrp="1"/>
          </p:cNvSpPr>
          <p:nvPr>
            <p:ph type="sldNum" sz="quarter" idx="12"/>
          </p:nvPr>
        </p:nvSpPr>
        <p:spPr/>
        <p:txBody>
          <a:bodyPr/>
          <a:lstStyle/>
          <a:p>
            <a:fld id="{60AD1266-7CE3-2146-B859-359ABF1E0203}" type="slidenum">
              <a:rPr lang="en-US" smtClean="0"/>
              <a:t>53</a:t>
            </a:fld>
            <a:endParaRPr lang="en-US"/>
          </a:p>
        </p:txBody>
      </p:sp>
    </p:spTree>
    <p:extLst>
      <p:ext uri="{BB962C8B-B14F-4D97-AF65-F5344CB8AC3E}">
        <p14:creationId xmlns:p14="http://schemas.microsoft.com/office/powerpoint/2010/main" val="35544153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D55D2-FDE6-402F-AD2A-2D031A401350}"/>
              </a:ext>
            </a:extLst>
          </p:cNvPr>
          <p:cNvSpPr>
            <a:spLocks noGrp="1"/>
          </p:cNvSpPr>
          <p:nvPr>
            <p:ph type="title"/>
          </p:nvPr>
        </p:nvSpPr>
        <p:spPr>
          <a:xfrm>
            <a:off x="304800" y="228600"/>
            <a:ext cx="8610600" cy="838200"/>
          </a:xfrm>
        </p:spPr>
        <p:txBody>
          <a:bodyPr/>
          <a:lstStyle/>
          <a:p>
            <a:r>
              <a:rPr lang="en-US" dirty="0"/>
              <a:t>Conclusion Section</a:t>
            </a:r>
          </a:p>
        </p:txBody>
      </p:sp>
      <p:sp>
        <p:nvSpPr>
          <p:cNvPr id="3" name="Slide Number Placeholder 2">
            <a:extLst>
              <a:ext uri="{FF2B5EF4-FFF2-40B4-BE49-F238E27FC236}">
                <a16:creationId xmlns:a16="http://schemas.microsoft.com/office/drawing/2014/main" id="{1B6A13E0-6E21-4EC3-BF90-29C93C08D340}"/>
              </a:ext>
            </a:extLst>
          </p:cNvPr>
          <p:cNvSpPr>
            <a:spLocks noGrp="1"/>
          </p:cNvSpPr>
          <p:nvPr>
            <p:ph type="sldNum" sz="quarter" idx="12"/>
          </p:nvPr>
        </p:nvSpPr>
        <p:spPr/>
        <p:txBody>
          <a:bodyPr/>
          <a:lstStyle/>
          <a:p>
            <a:fld id="{60AD1266-7CE3-2146-B859-359ABF1E0203}" type="slidenum">
              <a:rPr lang="en-US" smtClean="0"/>
              <a:t>54</a:t>
            </a:fld>
            <a:endParaRPr lang="en-US"/>
          </a:p>
        </p:txBody>
      </p:sp>
      <p:grpSp>
        <p:nvGrpSpPr>
          <p:cNvPr id="13" name="Group 12">
            <a:extLst>
              <a:ext uri="{FF2B5EF4-FFF2-40B4-BE49-F238E27FC236}">
                <a16:creationId xmlns:a16="http://schemas.microsoft.com/office/drawing/2014/main" id="{6AEF0E32-1248-43FF-98D8-A82100215E1F}"/>
              </a:ext>
            </a:extLst>
          </p:cNvPr>
          <p:cNvGrpSpPr/>
          <p:nvPr/>
        </p:nvGrpSpPr>
        <p:grpSpPr>
          <a:xfrm>
            <a:off x="770223" y="1292660"/>
            <a:ext cx="3476625" cy="4191506"/>
            <a:chOff x="511279" y="1292660"/>
            <a:chExt cx="3476625" cy="4191506"/>
          </a:xfrm>
        </p:grpSpPr>
        <p:pic>
          <p:nvPicPr>
            <p:cNvPr id="5" name="Picture 4">
              <a:extLst>
                <a:ext uri="{FF2B5EF4-FFF2-40B4-BE49-F238E27FC236}">
                  <a16:creationId xmlns:a16="http://schemas.microsoft.com/office/drawing/2014/main" id="{9158D529-758E-4BF6-A60E-6BBDEE90A880}"/>
                </a:ext>
              </a:extLst>
            </p:cNvPr>
            <p:cNvPicPr>
              <a:picLocks noChangeAspect="1"/>
            </p:cNvPicPr>
            <p:nvPr/>
          </p:nvPicPr>
          <p:blipFill>
            <a:blip r:embed="rId2"/>
            <a:stretch>
              <a:fillRect/>
            </a:stretch>
          </p:blipFill>
          <p:spPr>
            <a:xfrm>
              <a:off x="511279" y="1292660"/>
              <a:ext cx="3476625" cy="1990725"/>
            </a:xfrm>
            <a:prstGeom prst="rect">
              <a:avLst/>
            </a:prstGeom>
          </p:spPr>
        </p:pic>
        <p:pic>
          <p:nvPicPr>
            <p:cNvPr id="7" name="Picture 6">
              <a:extLst>
                <a:ext uri="{FF2B5EF4-FFF2-40B4-BE49-F238E27FC236}">
                  <a16:creationId xmlns:a16="http://schemas.microsoft.com/office/drawing/2014/main" id="{9749E301-A03F-45CD-83BA-E789C912F4C8}"/>
                </a:ext>
              </a:extLst>
            </p:cNvPr>
            <p:cNvPicPr>
              <a:picLocks noChangeAspect="1"/>
            </p:cNvPicPr>
            <p:nvPr/>
          </p:nvPicPr>
          <p:blipFill>
            <a:blip r:embed="rId3"/>
            <a:stretch>
              <a:fillRect/>
            </a:stretch>
          </p:blipFill>
          <p:spPr>
            <a:xfrm>
              <a:off x="535555" y="3226741"/>
              <a:ext cx="3438525" cy="2257425"/>
            </a:xfrm>
            <a:prstGeom prst="rect">
              <a:avLst/>
            </a:prstGeom>
          </p:spPr>
        </p:pic>
      </p:grpSp>
      <p:grpSp>
        <p:nvGrpSpPr>
          <p:cNvPr id="14" name="Group 13">
            <a:extLst>
              <a:ext uri="{FF2B5EF4-FFF2-40B4-BE49-F238E27FC236}">
                <a16:creationId xmlns:a16="http://schemas.microsoft.com/office/drawing/2014/main" id="{A24B1D5D-F54C-4C06-AE40-AF76B8C02C63}"/>
              </a:ext>
            </a:extLst>
          </p:cNvPr>
          <p:cNvGrpSpPr/>
          <p:nvPr/>
        </p:nvGrpSpPr>
        <p:grpSpPr>
          <a:xfrm>
            <a:off x="4830944" y="1292660"/>
            <a:ext cx="3465667" cy="3736666"/>
            <a:chOff x="4572000" y="1292660"/>
            <a:chExt cx="3465667" cy="3736666"/>
          </a:xfrm>
        </p:grpSpPr>
        <p:pic>
          <p:nvPicPr>
            <p:cNvPr id="10" name="Picture 9">
              <a:extLst>
                <a:ext uri="{FF2B5EF4-FFF2-40B4-BE49-F238E27FC236}">
                  <a16:creationId xmlns:a16="http://schemas.microsoft.com/office/drawing/2014/main" id="{7F014A65-9F9F-47F8-BCE3-B79007735176}"/>
                </a:ext>
              </a:extLst>
            </p:cNvPr>
            <p:cNvPicPr>
              <a:picLocks noChangeAspect="1"/>
            </p:cNvPicPr>
            <p:nvPr/>
          </p:nvPicPr>
          <p:blipFill>
            <a:blip r:embed="rId4"/>
            <a:stretch>
              <a:fillRect/>
            </a:stretch>
          </p:blipFill>
          <p:spPr>
            <a:xfrm>
              <a:off x="4572000" y="1292660"/>
              <a:ext cx="3457575" cy="3457575"/>
            </a:xfrm>
            <a:prstGeom prst="rect">
              <a:avLst/>
            </a:prstGeom>
          </p:spPr>
        </p:pic>
        <p:pic>
          <p:nvPicPr>
            <p:cNvPr id="12" name="Picture 11">
              <a:extLst>
                <a:ext uri="{FF2B5EF4-FFF2-40B4-BE49-F238E27FC236}">
                  <a16:creationId xmlns:a16="http://schemas.microsoft.com/office/drawing/2014/main" id="{04259020-FE48-4F28-BFB2-CE49120FA873}"/>
                </a:ext>
              </a:extLst>
            </p:cNvPr>
            <p:cNvPicPr>
              <a:picLocks noChangeAspect="1"/>
            </p:cNvPicPr>
            <p:nvPr/>
          </p:nvPicPr>
          <p:blipFill>
            <a:blip r:embed="rId5"/>
            <a:stretch>
              <a:fillRect/>
            </a:stretch>
          </p:blipFill>
          <p:spPr>
            <a:xfrm>
              <a:off x="4589617" y="4734051"/>
              <a:ext cx="3448050" cy="295275"/>
            </a:xfrm>
            <a:prstGeom prst="rect">
              <a:avLst/>
            </a:prstGeom>
          </p:spPr>
        </p:pic>
      </p:grpSp>
      <p:sp>
        <p:nvSpPr>
          <p:cNvPr id="16" name="Rectangle 15">
            <a:extLst>
              <a:ext uri="{FF2B5EF4-FFF2-40B4-BE49-F238E27FC236}">
                <a16:creationId xmlns:a16="http://schemas.microsoft.com/office/drawing/2014/main" id="{D55858BE-7FA0-41F9-AF18-F7E1A683DA77}"/>
              </a:ext>
            </a:extLst>
          </p:cNvPr>
          <p:cNvSpPr/>
          <p:nvPr/>
        </p:nvSpPr>
        <p:spPr bwMode="auto">
          <a:xfrm>
            <a:off x="786186" y="3657887"/>
            <a:ext cx="3438525" cy="183459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7" name="Rectangle 16">
            <a:extLst>
              <a:ext uri="{FF2B5EF4-FFF2-40B4-BE49-F238E27FC236}">
                <a16:creationId xmlns:a16="http://schemas.microsoft.com/office/drawing/2014/main" id="{EA647DC4-BA57-4BC9-995B-80D8F5A70AF7}"/>
              </a:ext>
            </a:extLst>
          </p:cNvPr>
          <p:cNvSpPr/>
          <p:nvPr/>
        </p:nvSpPr>
        <p:spPr bwMode="auto">
          <a:xfrm>
            <a:off x="784451" y="1553429"/>
            <a:ext cx="3452349" cy="2104457"/>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5" name="Rectangle 14">
            <a:extLst>
              <a:ext uri="{FF2B5EF4-FFF2-40B4-BE49-F238E27FC236}">
                <a16:creationId xmlns:a16="http://schemas.microsoft.com/office/drawing/2014/main" id="{E78712D8-537C-4581-9DB1-C0C24CD70F0B}"/>
              </a:ext>
            </a:extLst>
          </p:cNvPr>
          <p:cNvSpPr/>
          <p:nvPr/>
        </p:nvSpPr>
        <p:spPr bwMode="auto">
          <a:xfrm>
            <a:off x="4828762" y="1496291"/>
            <a:ext cx="3438525" cy="356504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8" name="TextBox 17">
            <a:extLst>
              <a:ext uri="{FF2B5EF4-FFF2-40B4-BE49-F238E27FC236}">
                <a16:creationId xmlns:a16="http://schemas.microsoft.com/office/drawing/2014/main" id="{56A1BE59-2217-4E71-B155-279512354CAE}"/>
              </a:ext>
            </a:extLst>
          </p:cNvPr>
          <p:cNvSpPr txBox="1"/>
          <p:nvPr/>
        </p:nvSpPr>
        <p:spPr>
          <a:xfrm>
            <a:off x="1765988" y="6095196"/>
            <a:ext cx="1478922" cy="584775"/>
          </a:xfrm>
          <a:prstGeom prst="rect">
            <a:avLst/>
          </a:prstGeom>
          <a:solidFill>
            <a:schemeClr val="bg1"/>
          </a:solidFill>
          <a:ln w="25400">
            <a:solidFill>
              <a:srgbClr val="C00000"/>
            </a:solidFill>
          </a:ln>
        </p:spPr>
        <p:txBody>
          <a:bodyPr wrap="square" rtlCol="0">
            <a:spAutoFit/>
          </a:bodyPr>
          <a:lstStyle/>
          <a:p>
            <a:pPr algn="ctr"/>
            <a:r>
              <a:rPr lang="en-US" sz="1600" dirty="0"/>
              <a:t>Recap of experiments</a:t>
            </a:r>
          </a:p>
        </p:txBody>
      </p:sp>
      <p:cxnSp>
        <p:nvCxnSpPr>
          <p:cNvPr id="19" name="Straight Connector 18">
            <a:extLst>
              <a:ext uri="{FF2B5EF4-FFF2-40B4-BE49-F238E27FC236}">
                <a16:creationId xmlns:a16="http://schemas.microsoft.com/office/drawing/2014/main" id="{A05EEB60-1D8F-4A9B-A239-F23D15F5E6B7}"/>
              </a:ext>
            </a:extLst>
          </p:cNvPr>
          <p:cNvCxnSpPr>
            <a:cxnSpLocks/>
            <a:stCxn id="16" idx="2"/>
            <a:endCxn id="18" idx="0"/>
          </p:cNvCxnSpPr>
          <p:nvPr/>
        </p:nvCxnSpPr>
        <p:spPr bwMode="auto">
          <a:xfrm>
            <a:off x="2505449" y="5492479"/>
            <a:ext cx="0" cy="602717"/>
          </a:xfrm>
          <a:prstGeom prst="line">
            <a:avLst/>
          </a:prstGeom>
          <a:ln w="25400">
            <a:headEnd type="none" w="med" len="med"/>
            <a:tailEnd type="none" w="lg"/>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F82570A6-60B5-41CF-A1E6-BA340EA8CF33}"/>
              </a:ext>
            </a:extLst>
          </p:cNvPr>
          <p:cNvSpPr txBox="1"/>
          <p:nvPr/>
        </p:nvSpPr>
        <p:spPr>
          <a:xfrm>
            <a:off x="1617515" y="289048"/>
            <a:ext cx="1785814" cy="584775"/>
          </a:xfrm>
          <a:prstGeom prst="rect">
            <a:avLst/>
          </a:prstGeom>
          <a:solidFill>
            <a:schemeClr val="bg1"/>
          </a:solidFill>
          <a:ln w="25400">
            <a:solidFill>
              <a:srgbClr val="C00000"/>
            </a:solidFill>
          </a:ln>
        </p:spPr>
        <p:txBody>
          <a:bodyPr wrap="square" rtlCol="0">
            <a:spAutoFit/>
          </a:bodyPr>
          <a:lstStyle/>
          <a:p>
            <a:pPr algn="ctr"/>
            <a:r>
              <a:rPr lang="en-US" sz="1600" dirty="0"/>
              <a:t>More technical recap of abstract</a:t>
            </a:r>
          </a:p>
        </p:txBody>
      </p:sp>
      <p:cxnSp>
        <p:nvCxnSpPr>
          <p:cNvPr id="21" name="Straight Connector 20">
            <a:extLst>
              <a:ext uri="{FF2B5EF4-FFF2-40B4-BE49-F238E27FC236}">
                <a16:creationId xmlns:a16="http://schemas.microsoft.com/office/drawing/2014/main" id="{FD23516D-6900-4120-8E6D-34B91383571E}"/>
              </a:ext>
            </a:extLst>
          </p:cNvPr>
          <p:cNvCxnSpPr>
            <a:cxnSpLocks/>
            <a:stCxn id="17" idx="0"/>
            <a:endCxn id="20" idx="2"/>
          </p:cNvCxnSpPr>
          <p:nvPr/>
        </p:nvCxnSpPr>
        <p:spPr bwMode="auto">
          <a:xfrm flipH="1" flipV="1">
            <a:off x="2510422" y="873823"/>
            <a:ext cx="204" cy="679606"/>
          </a:xfrm>
          <a:prstGeom prst="line">
            <a:avLst/>
          </a:prstGeom>
          <a:ln w="25400">
            <a:headEnd type="none" w="med" len="med"/>
            <a:tailEnd type="none" w="lg"/>
          </a:ln>
        </p:spPr>
        <p:style>
          <a:lnRef idx="1">
            <a:schemeClr val="accent2"/>
          </a:lnRef>
          <a:fillRef idx="0">
            <a:schemeClr val="accent2"/>
          </a:fillRef>
          <a:effectRef idx="0">
            <a:schemeClr val="accent2"/>
          </a:effectRef>
          <a:fontRef idx="minor">
            <a:schemeClr val="tx1"/>
          </a:fontRef>
        </p:style>
      </p:cxnSp>
      <p:sp>
        <p:nvSpPr>
          <p:cNvPr id="22" name="Rectangle 21">
            <a:extLst>
              <a:ext uri="{FF2B5EF4-FFF2-40B4-BE49-F238E27FC236}">
                <a16:creationId xmlns:a16="http://schemas.microsoft.com/office/drawing/2014/main" id="{5DA5B902-88AB-4211-9776-0C28715B22F3}"/>
              </a:ext>
            </a:extLst>
          </p:cNvPr>
          <p:cNvSpPr/>
          <p:nvPr/>
        </p:nvSpPr>
        <p:spPr bwMode="auto">
          <a:xfrm>
            <a:off x="1680184" y="2279075"/>
            <a:ext cx="1236012" cy="120912"/>
          </a:xfrm>
          <a:prstGeom prst="rect">
            <a:avLst/>
          </a:prstGeom>
          <a:solidFill>
            <a:srgbClr val="FF0000">
              <a:alpha val="13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dirty="0">
              <a:ln>
                <a:noFill/>
              </a:ln>
              <a:solidFill>
                <a:schemeClr val="bg2"/>
              </a:solidFill>
              <a:effectLst/>
              <a:latin typeface="Arial" charset="0"/>
            </a:endParaRPr>
          </a:p>
        </p:txBody>
      </p:sp>
      <p:sp>
        <p:nvSpPr>
          <p:cNvPr id="23" name="Rectangle 22">
            <a:extLst>
              <a:ext uri="{FF2B5EF4-FFF2-40B4-BE49-F238E27FC236}">
                <a16:creationId xmlns:a16="http://schemas.microsoft.com/office/drawing/2014/main" id="{0AC71A76-53AF-4ACA-91AD-41158FD457FE}"/>
              </a:ext>
            </a:extLst>
          </p:cNvPr>
          <p:cNvSpPr/>
          <p:nvPr/>
        </p:nvSpPr>
        <p:spPr bwMode="auto">
          <a:xfrm>
            <a:off x="2505449" y="3119162"/>
            <a:ext cx="1500215" cy="120912"/>
          </a:xfrm>
          <a:prstGeom prst="rect">
            <a:avLst/>
          </a:prstGeom>
          <a:solidFill>
            <a:srgbClr val="FF0000">
              <a:alpha val="13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dirty="0">
              <a:ln>
                <a:noFill/>
              </a:ln>
              <a:solidFill>
                <a:schemeClr val="bg2"/>
              </a:solidFill>
              <a:effectLst/>
              <a:latin typeface="Arial" charset="0"/>
            </a:endParaRPr>
          </a:p>
        </p:txBody>
      </p:sp>
      <p:sp>
        <p:nvSpPr>
          <p:cNvPr id="24" name="Rectangle 23">
            <a:extLst>
              <a:ext uri="{FF2B5EF4-FFF2-40B4-BE49-F238E27FC236}">
                <a16:creationId xmlns:a16="http://schemas.microsoft.com/office/drawing/2014/main" id="{B4CC3E48-00DF-4B7D-A4F0-6E0B61766DB4}"/>
              </a:ext>
            </a:extLst>
          </p:cNvPr>
          <p:cNvSpPr/>
          <p:nvPr/>
        </p:nvSpPr>
        <p:spPr bwMode="auto">
          <a:xfrm>
            <a:off x="2718306" y="3528500"/>
            <a:ext cx="841054" cy="120912"/>
          </a:xfrm>
          <a:prstGeom prst="rect">
            <a:avLst/>
          </a:prstGeom>
          <a:solidFill>
            <a:srgbClr val="FF0000">
              <a:alpha val="13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dirty="0">
              <a:ln>
                <a:noFill/>
              </a:ln>
              <a:solidFill>
                <a:schemeClr val="bg2"/>
              </a:solidFill>
              <a:effectLst/>
              <a:latin typeface="Arial" charset="0"/>
            </a:endParaRPr>
          </a:p>
        </p:txBody>
      </p:sp>
    </p:spTree>
    <p:extLst>
      <p:ext uri="{BB962C8B-B14F-4D97-AF65-F5344CB8AC3E}">
        <p14:creationId xmlns:p14="http://schemas.microsoft.com/office/powerpoint/2010/main" val="400196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500"/>
                                        <p:tgtEl>
                                          <p:spTgt spid="15"/>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dissolve">
                                      <p:cBhvr>
                                        <p:cTn id="16" dur="500"/>
                                        <p:tgtEl>
                                          <p:spTgt spid="20"/>
                                        </p:tgtEl>
                                      </p:cBhvr>
                                    </p:animEffect>
                                  </p:childTnLst>
                                </p:cTn>
                              </p:par>
                              <p:par>
                                <p:cTn id="17" presetID="9"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dissolve">
                                      <p:cBhvr>
                                        <p:cTn id="19" dur="500"/>
                                        <p:tgtEl>
                                          <p:spTgt spid="21"/>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dissolve">
                                      <p:cBhvr>
                                        <p:cTn id="22" dur="500"/>
                                        <p:tgtEl>
                                          <p:spTgt spid="24"/>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dissolve">
                                      <p:cBhvr>
                                        <p:cTn id="25" dur="500"/>
                                        <p:tgtEl>
                                          <p:spTgt spid="23"/>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dissolve">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dissolve">
                                      <p:cBhvr>
                                        <p:cTn id="33" dur="500"/>
                                        <p:tgtEl>
                                          <p:spTgt spid="16"/>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dissolve">
                                      <p:cBhvr>
                                        <p:cTn id="36" dur="500"/>
                                        <p:tgtEl>
                                          <p:spTgt spid="18"/>
                                        </p:tgtEl>
                                      </p:cBhvr>
                                    </p:animEffect>
                                  </p:childTnLst>
                                </p:cTn>
                              </p:par>
                              <p:par>
                                <p:cTn id="37" presetID="9"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dissolve">
                                      <p:cBhvr>
                                        <p:cTn id="39" dur="500"/>
                                        <p:tgtEl>
                                          <p:spTgt spid="19"/>
                                        </p:tgtEl>
                                      </p:cBhvr>
                                    </p:animEffect>
                                  </p:childTnLst>
                                </p:cTn>
                              </p:par>
                              <p:par>
                                <p:cTn id="40" presetID="9" presetClass="exit" presetSubtype="0" fill="hold" grpId="1" nodeType="withEffect">
                                  <p:stCondLst>
                                    <p:cond delay="0"/>
                                  </p:stCondLst>
                                  <p:childTnLst>
                                    <p:animEffect transition="out" filter="dissolve">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par>
                                <p:cTn id="43" presetID="9" presetClass="exit" presetSubtype="0" fill="hold" grpId="1" nodeType="withEffect">
                                  <p:stCondLst>
                                    <p:cond delay="0"/>
                                  </p:stCondLst>
                                  <p:childTnLst>
                                    <p:animEffect transition="out" filter="dissolve">
                                      <p:cBhvr>
                                        <p:cTn id="44" dur="500"/>
                                        <p:tgtEl>
                                          <p:spTgt spid="17"/>
                                        </p:tgtEl>
                                      </p:cBhvr>
                                    </p:animEffect>
                                    <p:set>
                                      <p:cBhvr>
                                        <p:cTn id="45" dur="1" fill="hold">
                                          <p:stCondLst>
                                            <p:cond delay="499"/>
                                          </p:stCondLst>
                                        </p:cTn>
                                        <p:tgtEl>
                                          <p:spTgt spid="17"/>
                                        </p:tgtEl>
                                        <p:attrNameLst>
                                          <p:attrName>style.visibility</p:attrName>
                                        </p:attrNameLst>
                                      </p:cBhvr>
                                      <p:to>
                                        <p:strVal val="hidden"/>
                                      </p:to>
                                    </p:set>
                                  </p:childTnLst>
                                </p:cTn>
                              </p:par>
                              <p:par>
                                <p:cTn id="46" presetID="9" presetClass="exit" presetSubtype="0" fill="hold" grpId="1" nodeType="withEffect">
                                  <p:stCondLst>
                                    <p:cond delay="0"/>
                                  </p:stCondLst>
                                  <p:childTnLst>
                                    <p:animEffect transition="out" filter="dissolve">
                                      <p:cBhvr>
                                        <p:cTn id="47" dur="500"/>
                                        <p:tgtEl>
                                          <p:spTgt spid="20"/>
                                        </p:tgtEl>
                                      </p:cBhvr>
                                    </p:animEffect>
                                    <p:set>
                                      <p:cBhvr>
                                        <p:cTn id="48" dur="1" fill="hold">
                                          <p:stCondLst>
                                            <p:cond delay="499"/>
                                          </p:stCondLst>
                                        </p:cTn>
                                        <p:tgtEl>
                                          <p:spTgt spid="20"/>
                                        </p:tgtEl>
                                        <p:attrNameLst>
                                          <p:attrName>style.visibility</p:attrName>
                                        </p:attrNameLst>
                                      </p:cBhvr>
                                      <p:to>
                                        <p:strVal val="hidden"/>
                                      </p:to>
                                    </p:set>
                                  </p:childTnLst>
                                </p:cTn>
                              </p:par>
                              <p:par>
                                <p:cTn id="49" presetID="9" presetClass="exit" presetSubtype="0" fill="hold" nodeType="withEffect">
                                  <p:stCondLst>
                                    <p:cond delay="0"/>
                                  </p:stCondLst>
                                  <p:childTnLst>
                                    <p:animEffect transition="out" filter="dissolve">
                                      <p:cBhvr>
                                        <p:cTn id="50" dur="500"/>
                                        <p:tgtEl>
                                          <p:spTgt spid="21"/>
                                        </p:tgtEl>
                                      </p:cBhvr>
                                    </p:animEffect>
                                    <p:set>
                                      <p:cBhvr>
                                        <p:cTn id="51" dur="1" fill="hold">
                                          <p:stCondLst>
                                            <p:cond delay="499"/>
                                          </p:stCondLst>
                                        </p:cTn>
                                        <p:tgtEl>
                                          <p:spTgt spid="21"/>
                                        </p:tgtEl>
                                        <p:attrNameLst>
                                          <p:attrName>style.visibility</p:attrName>
                                        </p:attrNameLst>
                                      </p:cBhvr>
                                      <p:to>
                                        <p:strVal val="hidden"/>
                                      </p:to>
                                    </p:set>
                                  </p:childTnLst>
                                </p:cTn>
                              </p:par>
                              <p:par>
                                <p:cTn id="52" presetID="9" presetClass="exit" presetSubtype="0" fill="hold" grpId="1" nodeType="withEffect">
                                  <p:stCondLst>
                                    <p:cond delay="0"/>
                                  </p:stCondLst>
                                  <p:childTnLst>
                                    <p:animEffect transition="out" filter="dissolve">
                                      <p:cBhvr>
                                        <p:cTn id="53" dur="500"/>
                                        <p:tgtEl>
                                          <p:spTgt spid="24"/>
                                        </p:tgtEl>
                                      </p:cBhvr>
                                    </p:animEffect>
                                    <p:set>
                                      <p:cBhvr>
                                        <p:cTn id="54" dur="1" fill="hold">
                                          <p:stCondLst>
                                            <p:cond delay="499"/>
                                          </p:stCondLst>
                                        </p:cTn>
                                        <p:tgtEl>
                                          <p:spTgt spid="24"/>
                                        </p:tgtEl>
                                        <p:attrNameLst>
                                          <p:attrName>style.visibility</p:attrName>
                                        </p:attrNameLst>
                                      </p:cBhvr>
                                      <p:to>
                                        <p:strVal val="hidden"/>
                                      </p:to>
                                    </p:set>
                                  </p:childTnLst>
                                </p:cTn>
                              </p:par>
                              <p:par>
                                <p:cTn id="55" presetID="9" presetClass="exit" presetSubtype="0" fill="hold" grpId="1" nodeType="withEffect">
                                  <p:stCondLst>
                                    <p:cond delay="0"/>
                                  </p:stCondLst>
                                  <p:childTnLst>
                                    <p:animEffect transition="out" filter="dissolve">
                                      <p:cBhvr>
                                        <p:cTn id="56" dur="500"/>
                                        <p:tgtEl>
                                          <p:spTgt spid="23"/>
                                        </p:tgtEl>
                                      </p:cBhvr>
                                    </p:animEffect>
                                    <p:set>
                                      <p:cBhvr>
                                        <p:cTn id="57" dur="1" fill="hold">
                                          <p:stCondLst>
                                            <p:cond delay="499"/>
                                          </p:stCondLst>
                                        </p:cTn>
                                        <p:tgtEl>
                                          <p:spTgt spid="23"/>
                                        </p:tgtEl>
                                        <p:attrNameLst>
                                          <p:attrName>style.visibility</p:attrName>
                                        </p:attrNameLst>
                                      </p:cBhvr>
                                      <p:to>
                                        <p:strVal val="hidden"/>
                                      </p:to>
                                    </p:set>
                                  </p:childTnLst>
                                </p:cTn>
                              </p:par>
                              <p:par>
                                <p:cTn id="58" presetID="9" presetClass="exit" presetSubtype="0" fill="hold" grpId="1" nodeType="withEffect">
                                  <p:stCondLst>
                                    <p:cond delay="0"/>
                                  </p:stCondLst>
                                  <p:childTnLst>
                                    <p:animEffect transition="out" filter="dissolve">
                                      <p:cBhvr>
                                        <p:cTn id="59" dur="500"/>
                                        <p:tgtEl>
                                          <p:spTgt spid="22"/>
                                        </p:tgtEl>
                                      </p:cBhvr>
                                    </p:animEffect>
                                    <p:set>
                                      <p:cBhvr>
                                        <p:cTn id="60"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7" grpId="1" animBg="1"/>
      <p:bldP spid="15" grpId="0" animBg="1"/>
      <p:bldP spid="15" grpId="1" animBg="1"/>
      <p:bldP spid="18" grpId="0" animBg="1"/>
      <p:bldP spid="20" grpId="0" animBg="1"/>
      <p:bldP spid="20" grpId="1" animBg="1"/>
      <p:bldP spid="22" grpId="0" animBg="1"/>
      <p:bldP spid="22" grpId="1" animBg="1"/>
      <p:bldP spid="23" grpId="0" animBg="1"/>
      <p:bldP spid="23" grpId="1" animBg="1"/>
      <p:bldP spid="24" grpId="0" animBg="1"/>
      <p:bldP spid="24"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9065E-C9A4-47A2-87EF-7EFB82F3E9CA}"/>
              </a:ext>
            </a:extLst>
          </p:cNvPr>
          <p:cNvSpPr>
            <a:spLocks noGrp="1"/>
          </p:cNvSpPr>
          <p:nvPr>
            <p:ph type="title"/>
          </p:nvPr>
        </p:nvSpPr>
        <p:spPr>
          <a:xfrm>
            <a:off x="329084" y="274638"/>
            <a:ext cx="8485832" cy="868362"/>
          </a:xfrm>
        </p:spPr>
        <p:txBody>
          <a:bodyPr>
            <a:normAutofit fontScale="90000"/>
          </a:bodyPr>
          <a:lstStyle/>
          <a:p>
            <a:r>
              <a:rPr lang="en-US" dirty="0"/>
              <a:t>Write Some Items Early (but Revisit Frequently)</a:t>
            </a:r>
          </a:p>
        </p:txBody>
      </p:sp>
      <p:sp>
        <p:nvSpPr>
          <p:cNvPr id="3" name="Content Placeholder 2">
            <a:extLst>
              <a:ext uri="{FF2B5EF4-FFF2-40B4-BE49-F238E27FC236}">
                <a16:creationId xmlns:a16="http://schemas.microsoft.com/office/drawing/2014/main" id="{DD6468EE-474B-4011-B465-14D978865DF6}"/>
              </a:ext>
            </a:extLst>
          </p:cNvPr>
          <p:cNvSpPr>
            <a:spLocks noGrp="1"/>
          </p:cNvSpPr>
          <p:nvPr>
            <p:ph idx="1"/>
          </p:nvPr>
        </p:nvSpPr>
        <p:spPr>
          <a:xfrm>
            <a:off x="457199" y="913560"/>
            <a:ext cx="8382001" cy="5541947"/>
          </a:xfrm>
          <a:ln>
            <a:noFill/>
          </a:ln>
        </p:spPr>
        <p:txBody>
          <a:bodyPr>
            <a:normAutofit fontScale="85000" lnSpcReduction="10000"/>
          </a:bodyPr>
          <a:lstStyle/>
          <a:p>
            <a:r>
              <a:rPr lang="en-US" dirty="0"/>
              <a:t>Abstract</a:t>
            </a:r>
          </a:p>
          <a:p>
            <a:pPr lvl="1"/>
            <a:r>
              <a:rPr lang="en-US" dirty="0"/>
              <a:t>Opinions vary</a:t>
            </a:r>
          </a:p>
          <a:p>
            <a:pPr lvl="2"/>
            <a:r>
              <a:rPr lang="en-US" dirty="0"/>
              <a:t>Do last</a:t>
            </a:r>
          </a:p>
          <a:p>
            <a:pPr lvl="2"/>
            <a:r>
              <a:rPr lang="en-US" dirty="0"/>
              <a:t>Do first, so you know what story you are trying to tell</a:t>
            </a:r>
          </a:p>
          <a:p>
            <a:r>
              <a:rPr lang="en-US" dirty="0"/>
              <a:t>A few key fragments</a:t>
            </a:r>
          </a:p>
          <a:p>
            <a:pPr lvl="1"/>
            <a:r>
              <a:rPr lang="en-US" dirty="0"/>
              <a:t>List of contributions (Introduction)</a:t>
            </a:r>
          </a:p>
          <a:p>
            <a:pPr lvl="1"/>
            <a:r>
              <a:rPr lang="en-US" dirty="0"/>
              <a:t>Running example (Overview)</a:t>
            </a:r>
          </a:p>
          <a:p>
            <a:pPr lvl="1"/>
            <a:r>
              <a:rPr lang="en-US" dirty="0"/>
              <a:t>Problem statement (Overview)</a:t>
            </a:r>
          </a:p>
          <a:p>
            <a:pPr lvl="1"/>
            <a:r>
              <a:rPr lang="en-US" dirty="0"/>
              <a:t>Research questions (Overview) &amp; corresponding experimental questions (Experiments)</a:t>
            </a:r>
          </a:p>
          <a:p>
            <a:pPr lvl="1"/>
            <a:r>
              <a:rPr lang="en-US" dirty="0"/>
              <a:t>Choose the form in which you plan to display experimental results</a:t>
            </a:r>
          </a:p>
          <a:p>
            <a:pPr lvl="2"/>
            <a:r>
              <a:rPr lang="en-US" dirty="0"/>
              <a:t>Create mock-ups of the tables/figures</a:t>
            </a:r>
          </a:p>
          <a:p>
            <a:pPr lvl="1"/>
            <a:r>
              <a:rPr lang="en-US" dirty="0"/>
              <a:t>Technical meat</a:t>
            </a:r>
          </a:p>
          <a:p>
            <a:pPr lvl="2"/>
            <a:r>
              <a:rPr lang="en-US" dirty="0"/>
              <a:t>Pseudo-code for the key algorithms</a:t>
            </a:r>
          </a:p>
          <a:p>
            <a:pPr lvl="2"/>
            <a:r>
              <a:rPr lang="en-US" dirty="0"/>
              <a:t>Key examples</a:t>
            </a:r>
          </a:p>
          <a:p>
            <a:pPr marL="915987" lvl="2" indent="0">
              <a:buNone/>
            </a:pPr>
            <a:r>
              <a:rPr lang="en-US" dirty="0"/>
              <a:t>The remaining text “writes itself”: you just explain the algorithms and examples</a:t>
            </a:r>
          </a:p>
        </p:txBody>
      </p:sp>
      <p:sp>
        <p:nvSpPr>
          <p:cNvPr id="4" name="Slide Number Placeholder 3">
            <a:extLst>
              <a:ext uri="{FF2B5EF4-FFF2-40B4-BE49-F238E27FC236}">
                <a16:creationId xmlns:a16="http://schemas.microsoft.com/office/drawing/2014/main" id="{EB33E022-1EF0-47D0-9AAC-31AFC46A14A8}"/>
              </a:ext>
            </a:extLst>
          </p:cNvPr>
          <p:cNvSpPr>
            <a:spLocks noGrp="1"/>
          </p:cNvSpPr>
          <p:nvPr>
            <p:ph type="sldNum" sz="quarter" idx="12"/>
          </p:nvPr>
        </p:nvSpPr>
        <p:spPr/>
        <p:txBody>
          <a:bodyPr/>
          <a:lstStyle/>
          <a:p>
            <a:fld id="{60AD1266-7CE3-2146-B859-359ABF1E0203}" type="slidenum">
              <a:rPr lang="en-US" smtClean="0"/>
              <a:t>55</a:t>
            </a:fld>
            <a:endParaRPr lang="en-US"/>
          </a:p>
        </p:txBody>
      </p:sp>
      <p:sp>
        <p:nvSpPr>
          <p:cNvPr id="6" name="Speech Bubble: Rectangle with Corners Rounded 5">
            <a:extLst>
              <a:ext uri="{FF2B5EF4-FFF2-40B4-BE49-F238E27FC236}">
                <a16:creationId xmlns:a16="http://schemas.microsoft.com/office/drawing/2014/main" id="{2BE82B3D-C455-4D8F-9A0F-681BBDAA1AC9}"/>
              </a:ext>
            </a:extLst>
          </p:cNvPr>
          <p:cNvSpPr/>
          <p:nvPr/>
        </p:nvSpPr>
        <p:spPr bwMode="auto">
          <a:xfrm>
            <a:off x="5309915" y="4982779"/>
            <a:ext cx="3541478" cy="1519776"/>
          </a:xfrm>
          <a:prstGeom prst="wedgeRoundRectCallout">
            <a:avLst>
              <a:gd name="adj1" fmla="val -48430"/>
              <a:gd name="adj2" fmla="val -66975"/>
              <a:gd name="adj3" fmla="val 16667"/>
            </a:avLst>
          </a:prstGeom>
          <a:solidFill>
            <a:schemeClr val="bg1"/>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i="0" u="none" strike="noStrike" cap="none" normalizeH="0" baseline="0" dirty="0">
              <a:ln>
                <a:noFill/>
              </a:ln>
              <a:solidFill>
                <a:srgbClr val="C00000"/>
              </a:solidFill>
              <a:effectLst/>
              <a:latin typeface="Arial" charset="0"/>
            </a:endParaRPr>
          </a:p>
        </p:txBody>
      </p:sp>
      <p:sp>
        <p:nvSpPr>
          <p:cNvPr id="8" name="TextBox 7">
            <a:extLst>
              <a:ext uri="{FF2B5EF4-FFF2-40B4-BE49-F238E27FC236}">
                <a16:creationId xmlns:a16="http://schemas.microsoft.com/office/drawing/2014/main" id="{6E98C091-1B46-4CEC-8FD5-14FA792D6455}"/>
              </a:ext>
            </a:extLst>
          </p:cNvPr>
          <p:cNvSpPr txBox="1"/>
          <p:nvPr/>
        </p:nvSpPr>
        <p:spPr>
          <a:xfrm>
            <a:off x="5386741" y="5802421"/>
            <a:ext cx="1185004" cy="369332"/>
          </a:xfrm>
          <a:prstGeom prst="rect">
            <a:avLst/>
          </a:prstGeom>
          <a:noFill/>
        </p:spPr>
        <p:txBody>
          <a:bodyPr wrap="none" rtlCol="0">
            <a:spAutoFit/>
          </a:bodyPr>
          <a:lstStyle/>
          <a:p>
            <a:r>
              <a:rPr lang="en-US" dirty="0"/>
              <a:t>Feature A</a:t>
            </a:r>
          </a:p>
        </p:txBody>
      </p:sp>
      <p:sp>
        <p:nvSpPr>
          <p:cNvPr id="9" name="TextBox 8">
            <a:extLst>
              <a:ext uri="{FF2B5EF4-FFF2-40B4-BE49-F238E27FC236}">
                <a16:creationId xmlns:a16="http://schemas.microsoft.com/office/drawing/2014/main" id="{10FE2AF2-C96A-435B-92E0-B5B90B1FCA03}"/>
              </a:ext>
            </a:extLst>
          </p:cNvPr>
          <p:cNvSpPr txBox="1"/>
          <p:nvPr/>
        </p:nvSpPr>
        <p:spPr>
          <a:xfrm>
            <a:off x="7326458" y="4941835"/>
            <a:ext cx="1197764" cy="369332"/>
          </a:xfrm>
          <a:prstGeom prst="rect">
            <a:avLst/>
          </a:prstGeom>
          <a:noFill/>
        </p:spPr>
        <p:txBody>
          <a:bodyPr wrap="none" rtlCol="0">
            <a:spAutoFit/>
          </a:bodyPr>
          <a:lstStyle/>
          <a:p>
            <a:r>
              <a:rPr lang="en-US" dirty="0"/>
              <a:t>Feature B</a:t>
            </a:r>
          </a:p>
        </p:txBody>
      </p:sp>
      <p:graphicFrame>
        <p:nvGraphicFramePr>
          <p:cNvPr id="7" name="Table 6">
            <a:extLst>
              <a:ext uri="{FF2B5EF4-FFF2-40B4-BE49-F238E27FC236}">
                <a16:creationId xmlns:a16="http://schemas.microsoft.com/office/drawing/2014/main" id="{ABD97C1D-3B01-4347-BE3A-D00D9877F613}"/>
              </a:ext>
            </a:extLst>
          </p:cNvPr>
          <p:cNvGraphicFramePr>
            <a:graphicFrameLocks noGrp="1"/>
          </p:cNvGraphicFramePr>
          <p:nvPr>
            <p:extLst>
              <p:ext uri="{D42A27DB-BD31-4B8C-83A1-F6EECF244321}">
                <p14:modId xmlns:p14="http://schemas.microsoft.com/office/powerpoint/2010/main" val="2761452203"/>
              </p:ext>
            </p:extLst>
          </p:nvPr>
        </p:nvGraphicFramePr>
        <p:xfrm>
          <a:off x="6587375" y="5285236"/>
          <a:ext cx="1985109" cy="1112520"/>
        </p:xfrm>
        <a:graphic>
          <a:graphicData uri="http://schemas.openxmlformats.org/drawingml/2006/table">
            <a:tbl>
              <a:tblPr firstRow="1" bandRow="1">
                <a:tableStyleId>{5940675A-B579-460E-94D1-54222C63F5DA}</a:tableStyleId>
              </a:tblPr>
              <a:tblGrid>
                <a:gridCol w="570525">
                  <a:extLst>
                    <a:ext uri="{9D8B030D-6E8A-4147-A177-3AD203B41FA5}">
                      <a16:colId xmlns:a16="http://schemas.microsoft.com/office/drawing/2014/main" val="4200498784"/>
                    </a:ext>
                  </a:extLst>
                </a:gridCol>
                <a:gridCol w="687754">
                  <a:extLst>
                    <a:ext uri="{9D8B030D-6E8A-4147-A177-3AD203B41FA5}">
                      <a16:colId xmlns:a16="http://schemas.microsoft.com/office/drawing/2014/main" val="426809193"/>
                    </a:ext>
                  </a:extLst>
                </a:gridCol>
                <a:gridCol w="726830">
                  <a:extLst>
                    <a:ext uri="{9D8B030D-6E8A-4147-A177-3AD203B41FA5}">
                      <a16:colId xmlns:a16="http://schemas.microsoft.com/office/drawing/2014/main" val="2939420898"/>
                    </a:ext>
                  </a:extLst>
                </a:gridCol>
              </a:tblGrid>
              <a:tr h="370840">
                <a:tc>
                  <a:txBody>
                    <a:bodyPr/>
                    <a:lstStyle/>
                    <a:p>
                      <a:endParaRPr lang="en-US" dirty="0"/>
                    </a:p>
                  </a:txBody>
                  <a:tcPr/>
                </a:tc>
                <a:tc>
                  <a:txBody>
                    <a:bodyPr/>
                    <a:lstStyle/>
                    <a:p>
                      <a:pPr algn="ctr"/>
                      <a:r>
                        <a:rPr lang="en-US" dirty="0"/>
                        <a:t>No</a:t>
                      </a:r>
                    </a:p>
                  </a:txBody>
                  <a:tcPr>
                    <a:solidFill>
                      <a:schemeClr val="accent1">
                        <a:lumMod val="20000"/>
                        <a:lumOff val="80000"/>
                      </a:schemeClr>
                    </a:solidFill>
                  </a:tcPr>
                </a:tc>
                <a:tc>
                  <a:txBody>
                    <a:bodyPr/>
                    <a:lstStyle/>
                    <a:p>
                      <a:pPr algn="ctr"/>
                      <a:r>
                        <a:rPr lang="en-US" dirty="0"/>
                        <a:t>Yes</a:t>
                      </a:r>
                    </a:p>
                  </a:txBody>
                  <a:tcPr>
                    <a:solidFill>
                      <a:schemeClr val="accent1">
                        <a:lumMod val="20000"/>
                        <a:lumOff val="80000"/>
                      </a:schemeClr>
                    </a:solidFill>
                  </a:tcPr>
                </a:tc>
                <a:extLst>
                  <a:ext uri="{0D108BD9-81ED-4DB2-BD59-A6C34878D82A}">
                    <a16:rowId xmlns:a16="http://schemas.microsoft.com/office/drawing/2014/main" val="319545049"/>
                  </a:ext>
                </a:extLst>
              </a:tr>
              <a:tr h="370840">
                <a:tc>
                  <a:txBody>
                    <a:bodyPr/>
                    <a:lstStyle/>
                    <a:p>
                      <a:pPr marL="0" algn="ctr" defTabSz="914400" rtl="0" eaLnBrk="1" latinLnBrk="0" hangingPunct="1"/>
                      <a:r>
                        <a:rPr lang="en-US" sz="1800" kern="1200" dirty="0">
                          <a:solidFill>
                            <a:schemeClr val="tx1"/>
                          </a:solidFill>
                          <a:latin typeface="+mn-lt"/>
                          <a:ea typeface="+mn-ea"/>
                          <a:cs typeface="+mn-cs"/>
                        </a:rPr>
                        <a:t>No</a:t>
                      </a:r>
                    </a:p>
                  </a:txBody>
                  <a:tcPr>
                    <a:solidFill>
                      <a:schemeClr val="accent1">
                        <a:lumMod val="20000"/>
                        <a:lumOff val="80000"/>
                      </a:schemeClr>
                    </a:solidFill>
                  </a:tcPr>
                </a:tc>
                <a:tc>
                  <a:txBody>
                    <a:bodyPr/>
                    <a:lstStyle/>
                    <a:p>
                      <a:pPr algn="ctr"/>
                      <a:r>
                        <a:rPr lang="en-US" dirty="0">
                          <a:sym typeface="Wingdings" panose="05000000000000000000" pitchFamily="2" charset="2"/>
                        </a:rPr>
                        <a:t></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ym typeface="Wingdings" panose="05000000000000000000" pitchFamily="2" charset="2"/>
                        </a:rPr>
                        <a:t></a:t>
                      </a:r>
                      <a:endParaRPr lang="en-US" dirty="0"/>
                    </a:p>
                  </a:txBody>
                  <a:tcPr/>
                </a:tc>
                <a:extLst>
                  <a:ext uri="{0D108BD9-81ED-4DB2-BD59-A6C34878D82A}">
                    <a16:rowId xmlns:a16="http://schemas.microsoft.com/office/drawing/2014/main" val="606438931"/>
                  </a:ext>
                </a:extLst>
              </a:tr>
              <a:tr h="370840">
                <a:tc>
                  <a:txBody>
                    <a:bodyPr/>
                    <a:lstStyle/>
                    <a:p>
                      <a:pPr marL="0" algn="ctr" defTabSz="914400" rtl="0" eaLnBrk="1" latinLnBrk="0" hangingPunct="1"/>
                      <a:r>
                        <a:rPr lang="en-US" sz="1800" kern="1200" dirty="0">
                          <a:solidFill>
                            <a:schemeClr val="tx1"/>
                          </a:solidFill>
                          <a:latin typeface="+mn-lt"/>
                          <a:ea typeface="+mn-ea"/>
                          <a:cs typeface="+mn-cs"/>
                        </a:rPr>
                        <a:t>Yes</a:t>
                      </a:r>
                    </a:p>
                  </a:txBody>
                  <a:tcPr>
                    <a:solidFill>
                      <a:schemeClr val="accent1">
                        <a:lumMod val="20000"/>
                        <a:lumOff val="80000"/>
                      </a:schemeClr>
                    </a:solidFill>
                  </a:tcPr>
                </a:tc>
                <a:tc>
                  <a:txBody>
                    <a:bodyPr/>
                    <a:lstStyle/>
                    <a:p>
                      <a:pPr algn="ct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ym typeface="Wingdings" panose="05000000000000000000" pitchFamily="2" charset="2"/>
                        </a:rPr>
                        <a:t></a:t>
                      </a:r>
                      <a:endParaRPr lang="en-US" dirty="0"/>
                    </a:p>
                  </a:txBody>
                  <a:tcPr/>
                </a:tc>
                <a:extLst>
                  <a:ext uri="{0D108BD9-81ED-4DB2-BD59-A6C34878D82A}">
                    <a16:rowId xmlns:a16="http://schemas.microsoft.com/office/drawing/2014/main" val="2590275737"/>
                  </a:ext>
                </a:extLst>
              </a:tr>
            </a:tbl>
          </a:graphicData>
        </a:graphic>
      </p:graphicFrame>
      <p:sp>
        <p:nvSpPr>
          <p:cNvPr id="10" name="Speech Bubble: Rectangle with Corners Rounded 9">
            <a:extLst>
              <a:ext uri="{FF2B5EF4-FFF2-40B4-BE49-F238E27FC236}">
                <a16:creationId xmlns:a16="http://schemas.microsoft.com/office/drawing/2014/main" id="{E1143140-FBC2-4412-8EC6-E28D884E5914}"/>
              </a:ext>
            </a:extLst>
          </p:cNvPr>
          <p:cNvSpPr/>
          <p:nvPr/>
        </p:nvSpPr>
        <p:spPr bwMode="auto">
          <a:xfrm>
            <a:off x="3054798" y="3257456"/>
            <a:ext cx="3797106" cy="1022634"/>
          </a:xfrm>
          <a:prstGeom prst="wedgeRoundRectCallout">
            <a:avLst>
              <a:gd name="adj1" fmla="val 65500"/>
              <a:gd name="adj2" fmla="val 226765"/>
              <a:gd name="adj3" fmla="val 16667"/>
            </a:avLst>
          </a:prstGeom>
          <a:solidFill>
            <a:schemeClr val="bg1"/>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i="0" u="none" strike="noStrike" cap="none" normalizeH="0" baseline="0" dirty="0">
                <a:ln>
                  <a:noFill/>
                </a:ln>
                <a:solidFill>
                  <a:srgbClr val="C00000"/>
                </a:solidFill>
                <a:effectLst/>
                <a:latin typeface="Arial" charset="0"/>
              </a:rPr>
              <a:t>Avoid 11</a:t>
            </a:r>
            <a:r>
              <a:rPr kumimoji="0" lang="en-US" i="0" u="none" strike="noStrike" cap="none" normalizeH="0" baseline="30000" dirty="0">
                <a:ln>
                  <a:noFill/>
                </a:ln>
                <a:solidFill>
                  <a:srgbClr val="C00000"/>
                </a:solidFill>
                <a:effectLst/>
                <a:latin typeface="Arial" charset="0"/>
              </a:rPr>
              <a:t>th</a:t>
            </a:r>
            <a:r>
              <a:rPr kumimoji="0" lang="en-US" i="0" u="none" strike="noStrike" cap="none" normalizeH="0" dirty="0">
                <a:ln>
                  <a:noFill/>
                </a:ln>
                <a:solidFill>
                  <a:srgbClr val="C00000"/>
                </a:solidFill>
                <a:effectLst/>
                <a:latin typeface="Arial" charset="0"/>
              </a:rPr>
              <a:t>-hour frustration: “Shoot, we never thought to implement the +A/-B configuration”</a:t>
            </a:r>
            <a:endParaRPr kumimoji="0" lang="en-US" i="0" u="none" strike="noStrike" cap="none" normalizeH="0" baseline="0" dirty="0">
              <a:ln>
                <a:noFill/>
              </a:ln>
              <a:solidFill>
                <a:srgbClr val="C00000"/>
              </a:solidFill>
              <a:effectLst/>
              <a:latin typeface="Arial" charset="0"/>
            </a:endParaRPr>
          </a:p>
        </p:txBody>
      </p:sp>
      <p:sp>
        <p:nvSpPr>
          <p:cNvPr id="5" name="Speech Bubble: Rectangle with Corners Rounded 4">
            <a:extLst>
              <a:ext uri="{FF2B5EF4-FFF2-40B4-BE49-F238E27FC236}">
                <a16:creationId xmlns:a16="http://schemas.microsoft.com/office/drawing/2014/main" id="{08B3AD1C-F30C-4F9A-8ECF-E386D78A9847}"/>
              </a:ext>
            </a:extLst>
          </p:cNvPr>
          <p:cNvSpPr/>
          <p:nvPr/>
        </p:nvSpPr>
        <p:spPr bwMode="auto">
          <a:xfrm>
            <a:off x="4173414" y="1188023"/>
            <a:ext cx="4905971" cy="2844715"/>
          </a:xfrm>
          <a:prstGeom prst="wedgeRoundRectCallout">
            <a:avLst>
              <a:gd name="adj1" fmla="val 979"/>
              <a:gd name="adj2" fmla="val -67711"/>
              <a:gd name="adj3" fmla="val 16667"/>
            </a:avLst>
          </a:prstGeom>
          <a:solidFill>
            <a:schemeClr val="bg1"/>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i="0" u="none" strike="noStrike" cap="none" normalizeH="0" baseline="0" dirty="0">
                <a:ln>
                  <a:noFill/>
                </a:ln>
                <a:solidFill>
                  <a:srgbClr val="C00000"/>
                </a:solidFill>
                <a:effectLst/>
                <a:latin typeface="Arial" charset="0"/>
              </a:rPr>
              <a:t>As you write, your</a:t>
            </a:r>
            <a:r>
              <a:rPr kumimoji="0" lang="en-US" i="0" u="none" strike="noStrike" cap="none" normalizeH="0" dirty="0">
                <a:ln>
                  <a:noFill/>
                </a:ln>
                <a:solidFill>
                  <a:srgbClr val="C00000"/>
                </a:solidFill>
                <a:effectLst/>
                <a:latin typeface="Arial" charset="0"/>
              </a:rPr>
              <a:t> outlook typically changes</a:t>
            </a:r>
          </a:p>
          <a:p>
            <a:pPr marL="227013" marR="0" indent="-227013"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baseline="0" dirty="0">
                <a:solidFill>
                  <a:srgbClr val="C00000"/>
                </a:solidFill>
                <a:latin typeface="Arial" charset="0"/>
              </a:rPr>
              <a:t>You</a:t>
            </a:r>
            <a:r>
              <a:rPr lang="en-US" dirty="0">
                <a:solidFill>
                  <a:srgbClr val="C00000"/>
                </a:solidFill>
                <a:latin typeface="Arial" charset="0"/>
              </a:rPr>
              <a:t> might realize that YYY is really a contribution of your work</a:t>
            </a:r>
          </a:p>
          <a:p>
            <a:pPr marL="227013" marR="0" indent="-227013"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i="0" u="none" strike="noStrike" cap="none" normalizeH="0" baseline="0" dirty="0">
                <a:ln>
                  <a:noFill/>
                </a:ln>
                <a:solidFill>
                  <a:srgbClr val="C00000"/>
                </a:solidFill>
                <a:effectLst/>
                <a:latin typeface="Arial" charset="0"/>
              </a:rPr>
              <a:t>You may need</a:t>
            </a:r>
            <a:r>
              <a:rPr kumimoji="0" lang="en-US" i="0" u="none" strike="noStrike" cap="none" normalizeH="0" dirty="0">
                <a:ln>
                  <a:noFill/>
                </a:ln>
                <a:solidFill>
                  <a:srgbClr val="C00000"/>
                </a:solidFill>
                <a:effectLst/>
                <a:latin typeface="Arial" charset="0"/>
              </a:rPr>
              <a:t> to adjust the research questions, problem statement, etc.</a:t>
            </a:r>
          </a:p>
          <a:p>
            <a:pPr marL="227013" marR="0" indent="-227013"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baseline="0" dirty="0">
                <a:solidFill>
                  <a:srgbClr val="C00000"/>
                </a:solidFill>
                <a:latin typeface="Arial" charset="0"/>
              </a:rPr>
              <a:t>…</a:t>
            </a:r>
          </a:p>
          <a:p>
            <a:pPr marL="227013" marR="0" indent="-227013"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i="0" u="none" strike="noStrike" cap="none" normalizeH="0" dirty="0">
                <a:ln>
                  <a:noFill/>
                </a:ln>
                <a:solidFill>
                  <a:srgbClr val="C00000"/>
                </a:solidFill>
                <a:effectLst/>
                <a:latin typeface="Arial" charset="0"/>
              </a:rPr>
              <a:t>The final paper should have </a:t>
            </a:r>
            <a:r>
              <a:rPr kumimoji="0" lang="en-US" i="0" u="sng" strike="noStrike" cap="none" normalizeH="0" dirty="0">
                <a:ln>
                  <a:noFill/>
                </a:ln>
                <a:solidFill>
                  <a:srgbClr val="C00000"/>
                </a:solidFill>
                <a:effectLst/>
                <a:latin typeface="Arial" charset="0"/>
              </a:rPr>
              <a:t>no inconsistencies</a:t>
            </a:r>
            <a:r>
              <a:rPr kumimoji="0" lang="en-US" i="0" u="none" strike="noStrike" cap="none" normalizeH="0" dirty="0">
                <a:ln>
                  <a:noFill/>
                </a:ln>
                <a:solidFill>
                  <a:srgbClr val="C00000"/>
                </a:solidFill>
                <a:effectLst/>
                <a:latin typeface="Arial" charset="0"/>
              </a:rPr>
              <a:t> due to different parts being written when you had not-fully-formed views of the work</a:t>
            </a:r>
            <a:endParaRPr kumimoji="0" lang="en-US" i="0" u="none" strike="noStrike" cap="none" normalizeH="0" baseline="0" dirty="0">
              <a:ln>
                <a:noFill/>
              </a:ln>
              <a:solidFill>
                <a:srgbClr val="C00000"/>
              </a:solidFill>
              <a:effectLst/>
              <a:latin typeface="Arial" charset="0"/>
            </a:endParaRPr>
          </a:p>
        </p:txBody>
      </p:sp>
      <p:sp>
        <p:nvSpPr>
          <p:cNvPr id="11" name="Speech Bubble: Rectangle with Corners Rounded 10">
            <a:extLst>
              <a:ext uri="{FF2B5EF4-FFF2-40B4-BE49-F238E27FC236}">
                <a16:creationId xmlns:a16="http://schemas.microsoft.com/office/drawing/2014/main" id="{20A494A3-F209-442B-996C-4D9294C1C120}"/>
              </a:ext>
            </a:extLst>
          </p:cNvPr>
          <p:cNvSpPr/>
          <p:nvPr/>
        </p:nvSpPr>
        <p:spPr bwMode="auto">
          <a:xfrm>
            <a:off x="224538" y="123185"/>
            <a:ext cx="3849021" cy="1486653"/>
          </a:xfrm>
          <a:prstGeom prst="wedgeRoundRectCallout">
            <a:avLst>
              <a:gd name="adj1" fmla="val 16304"/>
              <a:gd name="adj2" fmla="val 142974"/>
              <a:gd name="adj3" fmla="val 16667"/>
            </a:avLst>
          </a:prstGeom>
          <a:solidFill>
            <a:schemeClr val="bg1"/>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3038" marR="0" indent="-173038"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dirty="0">
                <a:solidFill>
                  <a:srgbClr val="C00000"/>
                </a:solidFill>
                <a:latin typeface="Arial" charset="0"/>
              </a:rPr>
              <a:t>Settle on example figures, code, illustrative diagrams, etc. early</a:t>
            </a:r>
          </a:p>
          <a:p>
            <a:pPr marL="173038" marR="0" indent="-173038"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i="0" u="none" strike="noStrike" cap="none" normalizeH="0" baseline="0" dirty="0">
                <a:ln>
                  <a:noFill/>
                </a:ln>
                <a:solidFill>
                  <a:srgbClr val="C00000"/>
                </a:solidFill>
                <a:effectLst/>
                <a:latin typeface="Arial" charset="0"/>
              </a:rPr>
              <a:t>The Overview then “writes itself”: discuss/explain</a:t>
            </a:r>
            <a:r>
              <a:rPr kumimoji="0" lang="en-US" i="0" u="none" strike="noStrike" cap="none" normalizeH="0" dirty="0">
                <a:ln>
                  <a:noFill/>
                </a:ln>
                <a:solidFill>
                  <a:srgbClr val="C00000"/>
                </a:solidFill>
                <a:effectLst/>
                <a:latin typeface="Arial" charset="0"/>
              </a:rPr>
              <a:t> the elements of the example systematically</a:t>
            </a:r>
            <a:endParaRPr kumimoji="0" lang="en-US"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91260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1" nodeType="clickEffect">
                                  <p:stCondLst>
                                    <p:cond delay="0"/>
                                  </p:stCondLst>
                                  <p:childTnLst>
                                    <p:animEffect transition="out" filter="dissolv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par>
                                <p:cTn id="13" presetID="9"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par>
                                <p:cTn id="22" presetID="9"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dissolv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dissolv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dissolve">
                                      <p:cBhvr>
                                        <p:cTn id="34" dur="500"/>
                                        <p:tgtEl>
                                          <p:spTgt spid="5"/>
                                        </p:tgtEl>
                                      </p:cBhvr>
                                    </p:animEffect>
                                  </p:childTnLst>
                                </p:cTn>
                              </p:par>
                              <p:par>
                                <p:cTn id="35" presetID="9" presetClass="exit" presetSubtype="0" fill="hold" grpId="1" nodeType="withEffect">
                                  <p:stCondLst>
                                    <p:cond delay="0"/>
                                  </p:stCondLst>
                                  <p:childTnLst>
                                    <p:animEffect transition="out" filter="dissolve">
                                      <p:cBhvr>
                                        <p:cTn id="36" dur="500"/>
                                        <p:tgtEl>
                                          <p:spTgt spid="6"/>
                                        </p:tgtEl>
                                      </p:cBhvr>
                                    </p:animEffect>
                                    <p:set>
                                      <p:cBhvr>
                                        <p:cTn id="37" dur="1" fill="hold">
                                          <p:stCondLst>
                                            <p:cond delay="499"/>
                                          </p:stCondLst>
                                        </p:cTn>
                                        <p:tgtEl>
                                          <p:spTgt spid="6"/>
                                        </p:tgtEl>
                                        <p:attrNameLst>
                                          <p:attrName>style.visibility</p:attrName>
                                        </p:attrNameLst>
                                      </p:cBhvr>
                                      <p:to>
                                        <p:strVal val="hidden"/>
                                      </p:to>
                                    </p:set>
                                  </p:childTnLst>
                                </p:cTn>
                              </p:par>
                              <p:par>
                                <p:cTn id="38" presetID="9" presetClass="exit" presetSubtype="0" fill="hold" grpId="1" nodeType="withEffect">
                                  <p:stCondLst>
                                    <p:cond delay="0"/>
                                  </p:stCondLst>
                                  <p:childTnLst>
                                    <p:animEffect transition="out" filter="dissolve">
                                      <p:cBhvr>
                                        <p:cTn id="39" dur="500"/>
                                        <p:tgtEl>
                                          <p:spTgt spid="10"/>
                                        </p:tgtEl>
                                      </p:cBhvr>
                                    </p:animEffect>
                                    <p:set>
                                      <p:cBhvr>
                                        <p:cTn id="40" dur="1" fill="hold">
                                          <p:stCondLst>
                                            <p:cond delay="499"/>
                                          </p:stCondLst>
                                        </p:cTn>
                                        <p:tgtEl>
                                          <p:spTgt spid="10"/>
                                        </p:tgtEl>
                                        <p:attrNameLst>
                                          <p:attrName>style.visibility</p:attrName>
                                        </p:attrNameLst>
                                      </p:cBhvr>
                                      <p:to>
                                        <p:strVal val="hidden"/>
                                      </p:to>
                                    </p:set>
                                  </p:childTnLst>
                                </p:cTn>
                              </p:par>
                              <p:par>
                                <p:cTn id="41" presetID="9" presetClass="exit" presetSubtype="0" fill="hold" grpId="1" nodeType="withEffect">
                                  <p:stCondLst>
                                    <p:cond delay="0"/>
                                  </p:stCondLst>
                                  <p:childTnLst>
                                    <p:animEffect transition="out" filter="dissolve">
                                      <p:cBhvr>
                                        <p:cTn id="42" dur="500"/>
                                        <p:tgtEl>
                                          <p:spTgt spid="8"/>
                                        </p:tgtEl>
                                      </p:cBhvr>
                                    </p:animEffect>
                                    <p:set>
                                      <p:cBhvr>
                                        <p:cTn id="43" dur="1" fill="hold">
                                          <p:stCondLst>
                                            <p:cond delay="499"/>
                                          </p:stCondLst>
                                        </p:cTn>
                                        <p:tgtEl>
                                          <p:spTgt spid="8"/>
                                        </p:tgtEl>
                                        <p:attrNameLst>
                                          <p:attrName>style.visibility</p:attrName>
                                        </p:attrNameLst>
                                      </p:cBhvr>
                                      <p:to>
                                        <p:strVal val="hidden"/>
                                      </p:to>
                                    </p:set>
                                  </p:childTnLst>
                                </p:cTn>
                              </p:par>
                              <p:par>
                                <p:cTn id="44" presetID="9" presetClass="exit" presetSubtype="0" fill="hold" grpId="1" nodeType="withEffect">
                                  <p:stCondLst>
                                    <p:cond delay="0"/>
                                  </p:stCondLst>
                                  <p:childTnLst>
                                    <p:animEffect transition="out" filter="dissolve">
                                      <p:cBhvr>
                                        <p:cTn id="45" dur="500"/>
                                        <p:tgtEl>
                                          <p:spTgt spid="9"/>
                                        </p:tgtEl>
                                      </p:cBhvr>
                                    </p:animEffect>
                                    <p:set>
                                      <p:cBhvr>
                                        <p:cTn id="46" dur="1" fill="hold">
                                          <p:stCondLst>
                                            <p:cond delay="499"/>
                                          </p:stCondLst>
                                        </p:cTn>
                                        <p:tgtEl>
                                          <p:spTgt spid="9"/>
                                        </p:tgtEl>
                                        <p:attrNameLst>
                                          <p:attrName>style.visibility</p:attrName>
                                        </p:attrNameLst>
                                      </p:cBhvr>
                                      <p:to>
                                        <p:strVal val="hidden"/>
                                      </p:to>
                                    </p:set>
                                  </p:childTnLst>
                                </p:cTn>
                              </p:par>
                              <p:par>
                                <p:cTn id="47" presetID="9" presetClass="exit" presetSubtype="0" fill="hold" nodeType="withEffect">
                                  <p:stCondLst>
                                    <p:cond delay="0"/>
                                  </p:stCondLst>
                                  <p:childTnLst>
                                    <p:animEffect transition="out" filter="dissolve">
                                      <p:cBhvr>
                                        <p:cTn id="48" dur="500"/>
                                        <p:tgtEl>
                                          <p:spTgt spid="7"/>
                                        </p:tgtEl>
                                      </p:cBhvr>
                                    </p:animEffect>
                                    <p:set>
                                      <p:cBhvr>
                                        <p:cTn id="49"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p:bldP spid="8" grpId="1"/>
      <p:bldP spid="9" grpId="0"/>
      <p:bldP spid="9" grpId="1"/>
      <p:bldP spid="10" grpId="0" animBg="1"/>
      <p:bldP spid="10" grpId="1" animBg="1"/>
      <p:bldP spid="5" grpId="0" animBg="1"/>
      <p:bldP spid="11" grpId="0" animBg="1"/>
      <p:bldP spid="11"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2DA49-DA1D-4225-9F0A-F9B6D96E1E0C}"/>
              </a:ext>
            </a:extLst>
          </p:cNvPr>
          <p:cNvSpPr>
            <a:spLocks noGrp="1"/>
          </p:cNvSpPr>
          <p:nvPr>
            <p:ph type="title"/>
          </p:nvPr>
        </p:nvSpPr>
        <p:spPr/>
        <p:txBody>
          <a:bodyPr/>
          <a:lstStyle/>
          <a:p>
            <a:r>
              <a:rPr lang="en-US" dirty="0"/>
              <a:t>One Way to Force Yourself … Give a Talk</a:t>
            </a:r>
          </a:p>
        </p:txBody>
      </p:sp>
      <p:sp>
        <p:nvSpPr>
          <p:cNvPr id="3" name="Content Placeholder 2">
            <a:extLst>
              <a:ext uri="{FF2B5EF4-FFF2-40B4-BE49-F238E27FC236}">
                <a16:creationId xmlns:a16="http://schemas.microsoft.com/office/drawing/2014/main" id="{455567D9-4555-4DAD-B5C0-E1B05AD4A899}"/>
              </a:ext>
            </a:extLst>
          </p:cNvPr>
          <p:cNvSpPr>
            <a:spLocks noGrp="1"/>
          </p:cNvSpPr>
          <p:nvPr>
            <p:ph idx="1"/>
          </p:nvPr>
        </p:nvSpPr>
        <p:spPr>
          <a:xfrm>
            <a:off x="373380" y="1295400"/>
            <a:ext cx="8595360" cy="4830763"/>
          </a:xfrm>
          <a:ln>
            <a:noFill/>
          </a:ln>
        </p:spPr>
        <p:txBody>
          <a:bodyPr>
            <a:normAutofit lnSpcReduction="10000"/>
          </a:bodyPr>
          <a:lstStyle/>
          <a:p>
            <a:r>
              <a:rPr lang="en-US" dirty="0"/>
              <a:t>Usual situation</a:t>
            </a:r>
          </a:p>
          <a:p>
            <a:pPr lvl="1"/>
            <a:r>
              <a:rPr lang="en-US" dirty="0"/>
              <a:t>Write paper and submit to conference</a:t>
            </a:r>
          </a:p>
          <a:p>
            <a:pPr lvl="1"/>
            <a:r>
              <a:rPr lang="en-US" dirty="0"/>
              <a:t>If accepted, make final revisions</a:t>
            </a:r>
          </a:p>
          <a:p>
            <a:pPr lvl="1"/>
            <a:r>
              <a:rPr lang="en-US" dirty="0"/>
              <a:t>Conference approaching!  Make slides for talk</a:t>
            </a:r>
          </a:p>
          <a:p>
            <a:pPr lvl="2"/>
            <a:r>
              <a:rPr lang="en-US" dirty="0"/>
              <a:t>Hmm … how can I convey my idea without all the Greek letters?</a:t>
            </a:r>
          </a:p>
          <a:p>
            <a:pPr lvl="2"/>
            <a:r>
              <a:rPr lang="en-US" dirty="0"/>
              <a:t>Create appropriate diagrams</a:t>
            </a:r>
          </a:p>
          <a:p>
            <a:r>
              <a:rPr lang="en-US" dirty="0">
                <a:solidFill>
                  <a:srgbClr val="C00000"/>
                </a:solidFill>
              </a:rPr>
              <a:t>Often the diagrams in talks are superior to those in the paper!!!</a:t>
            </a:r>
          </a:p>
          <a:p>
            <a:pPr lvl="1"/>
            <a:r>
              <a:rPr lang="en-US" dirty="0"/>
              <a:t>“Darn, I wish I had used this diagram in the paper . . .”</a:t>
            </a:r>
          </a:p>
          <a:p>
            <a:r>
              <a:rPr lang="en-US" dirty="0"/>
              <a:t>Avoid remorse: giving a talk in your group will force you to make those diagrams early</a:t>
            </a:r>
          </a:p>
          <a:p>
            <a:pPr lvl="1"/>
            <a:endParaRPr lang="en-US" dirty="0"/>
          </a:p>
        </p:txBody>
      </p:sp>
      <p:sp>
        <p:nvSpPr>
          <p:cNvPr id="4" name="Slide Number Placeholder 3">
            <a:extLst>
              <a:ext uri="{FF2B5EF4-FFF2-40B4-BE49-F238E27FC236}">
                <a16:creationId xmlns:a16="http://schemas.microsoft.com/office/drawing/2014/main" id="{BD0097B3-9874-4CEC-8DA6-2F291247B88A}"/>
              </a:ext>
            </a:extLst>
          </p:cNvPr>
          <p:cNvSpPr>
            <a:spLocks noGrp="1"/>
          </p:cNvSpPr>
          <p:nvPr>
            <p:ph type="sldNum" sz="quarter" idx="12"/>
          </p:nvPr>
        </p:nvSpPr>
        <p:spPr/>
        <p:txBody>
          <a:bodyPr/>
          <a:lstStyle/>
          <a:p>
            <a:fld id="{60AD1266-7CE3-2146-B859-359ABF1E0203}" type="slidenum">
              <a:rPr lang="en-US" smtClean="0"/>
              <a:t>56</a:t>
            </a:fld>
            <a:endParaRPr lang="en-US"/>
          </a:p>
        </p:txBody>
      </p:sp>
      <p:sp>
        <p:nvSpPr>
          <p:cNvPr id="5" name="Speech Bubble: Rectangle with Corners Rounded 4">
            <a:extLst>
              <a:ext uri="{FF2B5EF4-FFF2-40B4-BE49-F238E27FC236}">
                <a16:creationId xmlns:a16="http://schemas.microsoft.com/office/drawing/2014/main" id="{B27885F5-96B6-4D2C-8338-8A5039AD1376}"/>
              </a:ext>
            </a:extLst>
          </p:cNvPr>
          <p:cNvSpPr/>
          <p:nvPr/>
        </p:nvSpPr>
        <p:spPr bwMode="auto">
          <a:xfrm>
            <a:off x="3363978" y="1677665"/>
            <a:ext cx="3849021" cy="1486653"/>
          </a:xfrm>
          <a:prstGeom prst="wedgeRoundRectCallout">
            <a:avLst>
              <a:gd name="adj1" fmla="val 16304"/>
              <a:gd name="adj2" fmla="val 142974"/>
              <a:gd name="adj3" fmla="val 16667"/>
            </a:avLst>
          </a:prstGeom>
          <a:solidFill>
            <a:schemeClr val="bg1"/>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3038" marR="0" indent="-173038"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dirty="0">
                <a:solidFill>
                  <a:srgbClr val="C00000"/>
                </a:solidFill>
                <a:latin typeface="Arial" charset="0"/>
              </a:rPr>
              <a:t>Settle on example figures, code, illustrative diagrams, etc. early</a:t>
            </a:r>
          </a:p>
          <a:p>
            <a:pPr marL="173038" marR="0" indent="-173038"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i="0" u="none" strike="noStrike" cap="none" normalizeH="0" baseline="0" dirty="0">
                <a:ln>
                  <a:noFill/>
                </a:ln>
                <a:solidFill>
                  <a:srgbClr val="C00000"/>
                </a:solidFill>
                <a:effectLst/>
                <a:latin typeface="Arial" charset="0"/>
              </a:rPr>
              <a:t>The Overview then “writes itself”: discuss/explain</a:t>
            </a:r>
            <a:r>
              <a:rPr kumimoji="0" lang="en-US" i="0" u="none" strike="noStrike" cap="none" normalizeH="0" dirty="0">
                <a:ln>
                  <a:noFill/>
                </a:ln>
                <a:solidFill>
                  <a:srgbClr val="C00000"/>
                </a:solidFill>
                <a:effectLst/>
                <a:latin typeface="Arial" charset="0"/>
              </a:rPr>
              <a:t> the elements of the example systematically</a:t>
            </a:r>
            <a:endParaRPr kumimoji="0" lang="en-US"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620025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dissolve">
                                      <p:cBhvr>
                                        <p:cTn id="7" dur="500"/>
                                        <p:tgtEl>
                                          <p:spTgt spid="3">
                                            <p:txEl>
                                              <p:pRg st="6" end="6"/>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dissolve">
                                      <p:cBhvr>
                                        <p:cTn id="10" dur="500"/>
                                        <p:tgtEl>
                                          <p:spTgt spid="3">
                                            <p:txEl>
                                              <p:pRg st="7" end="7"/>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dissolve">
                                      <p:cBhvr>
                                        <p:cTn id="15" dur="500"/>
                                        <p:tgtEl>
                                          <p:spTgt spid="3">
                                            <p:txEl>
                                              <p:pRg st="8" end="8"/>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C61B5-B221-4245-A9E4-3EBFAF8BFE85}"/>
              </a:ext>
            </a:extLst>
          </p:cNvPr>
          <p:cNvSpPr>
            <a:spLocks noGrp="1"/>
          </p:cNvSpPr>
          <p:nvPr>
            <p:ph type="title"/>
          </p:nvPr>
        </p:nvSpPr>
        <p:spPr>
          <a:xfrm>
            <a:off x="0" y="274638"/>
            <a:ext cx="9144000" cy="868362"/>
          </a:xfrm>
        </p:spPr>
        <p:txBody>
          <a:bodyPr>
            <a:normAutofit fontScale="90000"/>
          </a:bodyPr>
          <a:lstStyle/>
          <a:p>
            <a:r>
              <a:rPr lang="en-US" dirty="0"/>
              <a:t>Storyboarding: Plan How to Use the Allowed Space</a:t>
            </a:r>
          </a:p>
        </p:txBody>
      </p:sp>
      <p:sp>
        <p:nvSpPr>
          <p:cNvPr id="4" name="Slide Number Placeholder 3">
            <a:extLst>
              <a:ext uri="{FF2B5EF4-FFF2-40B4-BE49-F238E27FC236}">
                <a16:creationId xmlns:a16="http://schemas.microsoft.com/office/drawing/2014/main" id="{7C41E459-AEA0-4896-9AC7-A9A3394F4DF8}"/>
              </a:ext>
            </a:extLst>
          </p:cNvPr>
          <p:cNvSpPr>
            <a:spLocks noGrp="1"/>
          </p:cNvSpPr>
          <p:nvPr>
            <p:ph type="sldNum" sz="quarter" idx="12"/>
          </p:nvPr>
        </p:nvSpPr>
        <p:spPr/>
        <p:txBody>
          <a:bodyPr/>
          <a:lstStyle/>
          <a:p>
            <a:fld id="{60AD1266-7CE3-2146-B859-359ABF1E0203}" type="slidenum">
              <a:rPr lang="en-US" smtClean="0"/>
              <a:t>57</a:t>
            </a:fld>
            <a:endParaRPr lang="en-US"/>
          </a:p>
        </p:txBody>
      </p:sp>
      <p:pic>
        <p:nvPicPr>
          <p:cNvPr id="6" name="Picture 5">
            <a:extLst>
              <a:ext uri="{FF2B5EF4-FFF2-40B4-BE49-F238E27FC236}">
                <a16:creationId xmlns:a16="http://schemas.microsoft.com/office/drawing/2014/main" id="{17BFF40D-98E6-4930-9939-66BFA0069177}"/>
              </a:ext>
            </a:extLst>
          </p:cNvPr>
          <p:cNvPicPr>
            <a:picLocks noChangeAspect="1"/>
          </p:cNvPicPr>
          <p:nvPr/>
        </p:nvPicPr>
        <p:blipFill>
          <a:blip r:embed="rId2"/>
          <a:stretch>
            <a:fillRect/>
          </a:stretch>
        </p:blipFill>
        <p:spPr>
          <a:xfrm>
            <a:off x="306475" y="1462549"/>
            <a:ext cx="8380325" cy="4570457"/>
          </a:xfrm>
          <a:prstGeom prst="rect">
            <a:avLst/>
          </a:prstGeom>
          <a:ln>
            <a:solidFill>
              <a:schemeClr val="tx1"/>
            </a:solidFill>
          </a:ln>
        </p:spPr>
      </p:pic>
    </p:spTree>
    <p:extLst>
      <p:ext uri="{BB962C8B-B14F-4D97-AF65-F5344CB8AC3E}">
        <p14:creationId xmlns:p14="http://schemas.microsoft.com/office/powerpoint/2010/main" val="3246566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24A61-6772-4271-BA1E-7296B925AE18}"/>
              </a:ext>
            </a:extLst>
          </p:cNvPr>
          <p:cNvSpPr>
            <a:spLocks noGrp="1"/>
          </p:cNvSpPr>
          <p:nvPr>
            <p:ph type="title"/>
          </p:nvPr>
        </p:nvSpPr>
        <p:spPr/>
        <p:txBody>
          <a:bodyPr>
            <a:normAutofit fontScale="90000"/>
          </a:bodyPr>
          <a:lstStyle/>
          <a:p>
            <a:r>
              <a:rPr lang="en-US" dirty="0"/>
              <a:t>Adopt a Differential Perspective</a:t>
            </a:r>
            <a:br>
              <a:rPr lang="en-US" dirty="0"/>
            </a:br>
            <a:r>
              <a:rPr lang="en-US" dirty="0"/>
              <a:t>(when appropriate)</a:t>
            </a:r>
          </a:p>
        </p:txBody>
      </p:sp>
      <p:sp>
        <p:nvSpPr>
          <p:cNvPr id="3" name="Content Placeholder 2">
            <a:extLst>
              <a:ext uri="{FF2B5EF4-FFF2-40B4-BE49-F238E27FC236}">
                <a16:creationId xmlns:a16="http://schemas.microsoft.com/office/drawing/2014/main" id="{E0B65F19-64C8-4701-99C0-455804DF4671}"/>
              </a:ext>
            </a:extLst>
          </p:cNvPr>
          <p:cNvSpPr>
            <a:spLocks noGrp="1"/>
          </p:cNvSpPr>
          <p:nvPr>
            <p:ph idx="1"/>
          </p:nvPr>
        </p:nvSpPr>
        <p:spPr/>
        <p:txBody>
          <a:bodyPr>
            <a:normAutofit/>
          </a:bodyPr>
          <a:lstStyle/>
          <a:p>
            <a:pPr marL="0" indent="0">
              <a:buNone/>
            </a:pPr>
            <a:r>
              <a:rPr lang="en-US" b="0" dirty="0"/>
              <a:t>Challenge: need to overcome reviewers’ bias to think </a:t>
            </a:r>
            <a:r>
              <a:rPr kumimoji="0" lang="en-US" sz="2800" i="0" u="none" strike="noStrike" cap="none" normalizeH="0" baseline="0" dirty="0">
                <a:ln>
                  <a:noFill/>
                </a:ln>
                <a:effectLst/>
                <a:latin typeface="Arial" charset="0"/>
              </a:rPr>
              <a:t>“This work is just a minor increment on XXX.”</a:t>
            </a:r>
            <a:endParaRPr lang="en-US" dirty="0"/>
          </a:p>
          <a:p>
            <a:r>
              <a:rPr lang="en-US" dirty="0"/>
              <a:t>Introduction</a:t>
            </a:r>
          </a:p>
          <a:p>
            <a:pPr marL="569913" lvl="1" indent="-171450" eaLnBrk="0" hangingPunct="0">
              <a:spcBef>
                <a:spcPct val="0"/>
              </a:spcBef>
              <a:buFont typeface="Arial" panose="020B0604020202020204" pitchFamily="34" charset="0"/>
              <a:buChar char="•"/>
            </a:pPr>
            <a:r>
              <a:rPr lang="en-US" sz="2000" dirty="0">
                <a:latin typeface="Arial" charset="0"/>
              </a:rPr>
              <a:t>Sometimes the best way to introduce your idea might be to contrast it with some well-known concept</a:t>
            </a:r>
          </a:p>
          <a:p>
            <a:pPr marL="569913" lvl="1" indent="-171450" eaLnBrk="0" hangingPunct="0">
              <a:spcBef>
                <a:spcPct val="0"/>
              </a:spcBef>
              <a:buFont typeface="Arial" panose="020B0604020202020204" pitchFamily="34" charset="0"/>
              <a:buChar char="•"/>
            </a:pPr>
            <a:r>
              <a:rPr kumimoji="0" lang="en-US" sz="2000" i="0" u="none" strike="noStrike" cap="none" normalizeH="0" baseline="0" dirty="0">
                <a:ln>
                  <a:noFill/>
                </a:ln>
                <a:effectLst/>
                <a:latin typeface="Arial" charset="0"/>
              </a:rPr>
              <a:t>Want to </a:t>
            </a:r>
            <a:r>
              <a:rPr lang="en-US" sz="2000" dirty="0">
                <a:latin typeface="Arial" charset="0"/>
              </a:rPr>
              <a:t>ensure that </a:t>
            </a:r>
            <a:r>
              <a:rPr kumimoji="0" lang="en-US" sz="2000" i="0" u="none" strike="noStrike" cap="none" normalizeH="0" baseline="0" dirty="0">
                <a:ln>
                  <a:noFill/>
                </a:ln>
                <a:effectLst/>
                <a:latin typeface="Arial" charset="0"/>
              </a:rPr>
              <a:t>the reviewer does not dismiss your idea as “It’s just the same as something I already know about.”</a:t>
            </a:r>
          </a:p>
          <a:p>
            <a:r>
              <a:rPr lang="en-US" dirty="0"/>
              <a:t>Overview &amp; Core Algorithm/Idea (next slide)</a:t>
            </a:r>
          </a:p>
          <a:p>
            <a:r>
              <a:rPr lang="en-US" dirty="0"/>
              <a:t>Related Work</a:t>
            </a:r>
          </a:p>
          <a:p>
            <a:pPr marL="569913" lvl="1" indent="-171450" eaLnBrk="0" hangingPunct="0">
              <a:spcBef>
                <a:spcPct val="0"/>
              </a:spcBef>
              <a:buFont typeface="Arial" panose="020B0604020202020204" pitchFamily="34" charset="0"/>
              <a:buChar char="•"/>
            </a:pPr>
            <a:r>
              <a:rPr lang="en-US" sz="2000" dirty="0"/>
              <a:t>“Complimentary + complementary”</a:t>
            </a:r>
          </a:p>
          <a:p>
            <a:pPr marL="171450" indent="-171450" eaLnBrk="0" hangingPunct="0">
              <a:spcBef>
                <a:spcPct val="0"/>
              </a:spcBef>
              <a:buFont typeface="Arial" panose="020B0604020202020204" pitchFamily="34" charset="0"/>
              <a:buChar char="•"/>
            </a:pPr>
            <a:endParaRPr kumimoji="0" lang="en-US" sz="2400" i="0" u="none" strike="noStrike" cap="none" normalizeH="0" baseline="0" dirty="0">
              <a:ln>
                <a:noFill/>
              </a:ln>
              <a:effectLst/>
              <a:latin typeface="Arial" charset="0"/>
            </a:endParaRPr>
          </a:p>
          <a:p>
            <a:pPr lvl="1"/>
            <a:endParaRPr lang="en-US" dirty="0"/>
          </a:p>
        </p:txBody>
      </p:sp>
      <p:sp>
        <p:nvSpPr>
          <p:cNvPr id="4" name="Slide Number Placeholder 3">
            <a:extLst>
              <a:ext uri="{FF2B5EF4-FFF2-40B4-BE49-F238E27FC236}">
                <a16:creationId xmlns:a16="http://schemas.microsoft.com/office/drawing/2014/main" id="{5E397A53-3314-4E02-8226-74281F5D745C}"/>
              </a:ext>
            </a:extLst>
          </p:cNvPr>
          <p:cNvSpPr>
            <a:spLocks noGrp="1"/>
          </p:cNvSpPr>
          <p:nvPr>
            <p:ph type="sldNum" sz="quarter" idx="12"/>
          </p:nvPr>
        </p:nvSpPr>
        <p:spPr/>
        <p:txBody>
          <a:bodyPr/>
          <a:lstStyle/>
          <a:p>
            <a:fld id="{60AD1266-7CE3-2146-B859-359ABF1E0203}" type="slidenum">
              <a:rPr lang="en-US" smtClean="0"/>
              <a:t>58</a:t>
            </a:fld>
            <a:endParaRPr lang="en-US"/>
          </a:p>
        </p:txBody>
      </p:sp>
    </p:spTree>
    <p:extLst>
      <p:ext uri="{BB962C8B-B14F-4D97-AF65-F5344CB8AC3E}">
        <p14:creationId xmlns:p14="http://schemas.microsoft.com/office/powerpoint/2010/main" val="10942234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EC632-14C3-42D6-BCF7-CB60FA322E4D}"/>
              </a:ext>
            </a:extLst>
          </p:cNvPr>
          <p:cNvSpPr>
            <a:spLocks noGrp="1"/>
          </p:cNvSpPr>
          <p:nvPr>
            <p:ph type="title"/>
          </p:nvPr>
        </p:nvSpPr>
        <p:spPr/>
        <p:txBody>
          <a:bodyPr>
            <a:normAutofit fontScale="90000"/>
          </a:bodyPr>
          <a:lstStyle/>
          <a:p>
            <a:r>
              <a:rPr lang="en-US" dirty="0"/>
              <a:t>Adopt a Differential Perspective</a:t>
            </a:r>
            <a:br>
              <a:rPr lang="en-US" dirty="0"/>
            </a:br>
            <a:r>
              <a:rPr lang="en-US" dirty="0"/>
              <a:t>(when appropriate)</a:t>
            </a:r>
          </a:p>
        </p:txBody>
      </p:sp>
      <p:sp>
        <p:nvSpPr>
          <p:cNvPr id="3" name="Content Placeholder 2">
            <a:extLst>
              <a:ext uri="{FF2B5EF4-FFF2-40B4-BE49-F238E27FC236}">
                <a16:creationId xmlns:a16="http://schemas.microsoft.com/office/drawing/2014/main" id="{1A89983B-FEF1-4DCE-88EC-73B5DA1CDF55}"/>
              </a:ext>
            </a:extLst>
          </p:cNvPr>
          <p:cNvSpPr>
            <a:spLocks noGrp="1"/>
          </p:cNvSpPr>
          <p:nvPr>
            <p:ph idx="1"/>
          </p:nvPr>
        </p:nvSpPr>
        <p:spPr>
          <a:xfrm>
            <a:off x="457200" y="1295401"/>
            <a:ext cx="8229600" cy="571500"/>
          </a:xfrm>
        </p:spPr>
        <p:txBody>
          <a:bodyPr>
            <a:normAutofit/>
          </a:bodyPr>
          <a:lstStyle/>
          <a:p>
            <a:pPr marL="0" indent="0">
              <a:buNone/>
            </a:pPr>
            <a:r>
              <a:rPr lang="en-US" sz="2400" dirty="0"/>
              <a:t>Sometimes it is the best way to explain an idea</a:t>
            </a:r>
          </a:p>
        </p:txBody>
      </p:sp>
      <p:sp>
        <p:nvSpPr>
          <p:cNvPr id="4" name="Slide Number Placeholder 3">
            <a:extLst>
              <a:ext uri="{FF2B5EF4-FFF2-40B4-BE49-F238E27FC236}">
                <a16:creationId xmlns:a16="http://schemas.microsoft.com/office/drawing/2014/main" id="{859FC7B0-6121-4639-A5D7-DB3A1283014E}"/>
              </a:ext>
            </a:extLst>
          </p:cNvPr>
          <p:cNvSpPr>
            <a:spLocks noGrp="1"/>
          </p:cNvSpPr>
          <p:nvPr>
            <p:ph type="sldNum" sz="quarter" idx="12"/>
          </p:nvPr>
        </p:nvSpPr>
        <p:spPr>
          <a:xfrm>
            <a:off x="304800" y="6301740"/>
            <a:ext cx="304800" cy="304800"/>
          </a:xfrm>
        </p:spPr>
        <p:txBody>
          <a:bodyPr/>
          <a:lstStyle/>
          <a:p>
            <a:fld id="{60AD1266-7CE3-2146-B859-359ABF1E0203}" type="slidenum">
              <a:rPr lang="en-US" smtClean="0"/>
              <a:t>59</a:t>
            </a:fld>
            <a:endParaRPr lang="en-US"/>
          </a:p>
        </p:txBody>
      </p:sp>
      <p:pic>
        <p:nvPicPr>
          <p:cNvPr id="5" name="Picture 4" descr="A screenshot of a computer&#10;&#10;Description automatically generated with medium confidence">
            <a:extLst>
              <a:ext uri="{FF2B5EF4-FFF2-40B4-BE49-F238E27FC236}">
                <a16:creationId xmlns:a16="http://schemas.microsoft.com/office/drawing/2014/main" id="{E82C32FA-3228-4673-A6CE-8FF9B1446B3F}"/>
              </a:ext>
            </a:extLst>
          </p:cNvPr>
          <p:cNvPicPr>
            <a:picLocks noChangeAspect="1"/>
          </p:cNvPicPr>
          <p:nvPr/>
        </p:nvPicPr>
        <p:blipFill>
          <a:blip r:embed="rId2"/>
          <a:stretch>
            <a:fillRect/>
          </a:stretch>
        </p:blipFill>
        <p:spPr>
          <a:xfrm>
            <a:off x="1702783" y="1904220"/>
            <a:ext cx="5738433" cy="4685555"/>
          </a:xfrm>
          <a:prstGeom prst="rect">
            <a:avLst/>
          </a:prstGeom>
        </p:spPr>
      </p:pic>
      <p:sp>
        <p:nvSpPr>
          <p:cNvPr id="6" name="Rectangle 5">
            <a:extLst>
              <a:ext uri="{FF2B5EF4-FFF2-40B4-BE49-F238E27FC236}">
                <a16:creationId xmlns:a16="http://schemas.microsoft.com/office/drawing/2014/main" id="{D516FF28-2E6F-4426-8B3C-5CB5BCAE9E36}"/>
              </a:ext>
            </a:extLst>
          </p:cNvPr>
          <p:cNvSpPr/>
          <p:nvPr/>
        </p:nvSpPr>
        <p:spPr bwMode="auto">
          <a:xfrm>
            <a:off x="4861560" y="2346960"/>
            <a:ext cx="2579656" cy="41910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7" name="Rectangle 6">
            <a:extLst>
              <a:ext uri="{FF2B5EF4-FFF2-40B4-BE49-F238E27FC236}">
                <a16:creationId xmlns:a16="http://schemas.microsoft.com/office/drawing/2014/main" id="{9E7B40C6-5A1A-48A5-8B02-3902F05A1636}"/>
              </a:ext>
            </a:extLst>
          </p:cNvPr>
          <p:cNvSpPr/>
          <p:nvPr/>
        </p:nvSpPr>
        <p:spPr bwMode="auto">
          <a:xfrm>
            <a:off x="5105400" y="3827897"/>
            <a:ext cx="2125980" cy="164983"/>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8" name="Rectangle 7">
            <a:extLst>
              <a:ext uri="{FF2B5EF4-FFF2-40B4-BE49-F238E27FC236}">
                <a16:creationId xmlns:a16="http://schemas.microsoft.com/office/drawing/2014/main" id="{03A42F8C-DC54-4EE4-9C94-2F39EE16C1F1}"/>
              </a:ext>
            </a:extLst>
          </p:cNvPr>
          <p:cNvSpPr/>
          <p:nvPr/>
        </p:nvSpPr>
        <p:spPr bwMode="auto">
          <a:xfrm>
            <a:off x="5105400" y="4904974"/>
            <a:ext cx="1661160" cy="164983"/>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Tree>
    <p:extLst>
      <p:ext uri="{BB962C8B-B14F-4D97-AF65-F5344CB8AC3E}">
        <p14:creationId xmlns:p14="http://schemas.microsoft.com/office/powerpoint/2010/main" val="2984441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31084-8D01-46AB-B2AA-FF2CB862C56D}"/>
              </a:ext>
            </a:extLst>
          </p:cNvPr>
          <p:cNvSpPr>
            <a:spLocks noGrp="1"/>
          </p:cNvSpPr>
          <p:nvPr>
            <p:ph type="title"/>
          </p:nvPr>
        </p:nvSpPr>
        <p:spPr/>
        <p:txBody>
          <a:bodyPr/>
          <a:lstStyle/>
          <a:p>
            <a:r>
              <a:rPr lang="en-US" dirty="0"/>
              <a:t>ACM two-column conference format</a:t>
            </a:r>
            <a:br>
              <a:rPr lang="en-US" dirty="0"/>
            </a:br>
            <a:endParaRPr lang="en-US" dirty="0"/>
          </a:p>
        </p:txBody>
      </p:sp>
      <p:sp>
        <p:nvSpPr>
          <p:cNvPr id="3" name="Slide Number Placeholder 2">
            <a:extLst>
              <a:ext uri="{FF2B5EF4-FFF2-40B4-BE49-F238E27FC236}">
                <a16:creationId xmlns:a16="http://schemas.microsoft.com/office/drawing/2014/main" id="{5FCC186A-4975-429B-B038-C8F18C439DFD}"/>
              </a:ext>
            </a:extLst>
          </p:cNvPr>
          <p:cNvSpPr>
            <a:spLocks noGrp="1"/>
          </p:cNvSpPr>
          <p:nvPr>
            <p:ph type="sldNum" sz="quarter" idx="12"/>
          </p:nvPr>
        </p:nvSpPr>
        <p:spPr/>
        <p:txBody>
          <a:bodyPr/>
          <a:lstStyle/>
          <a:p>
            <a:fld id="{60AD1266-7CE3-2146-B859-359ABF1E0203}" type="slidenum">
              <a:rPr lang="en-US" smtClean="0"/>
              <a:t>6</a:t>
            </a:fld>
            <a:endParaRPr lang="en-US"/>
          </a:p>
        </p:txBody>
      </p:sp>
      <p:pic>
        <p:nvPicPr>
          <p:cNvPr id="7" name="Picture 6">
            <a:extLst>
              <a:ext uri="{FF2B5EF4-FFF2-40B4-BE49-F238E27FC236}">
                <a16:creationId xmlns:a16="http://schemas.microsoft.com/office/drawing/2014/main" id="{B00AAE43-7481-41ED-A892-1F88D8D246EA}"/>
              </a:ext>
            </a:extLst>
          </p:cNvPr>
          <p:cNvPicPr>
            <a:picLocks noChangeAspect="1"/>
          </p:cNvPicPr>
          <p:nvPr/>
        </p:nvPicPr>
        <p:blipFill>
          <a:blip r:embed="rId2"/>
          <a:stretch>
            <a:fillRect/>
          </a:stretch>
        </p:blipFill>
        <p:spPr>
          <a:xfrm>
            <a:off x="3235908" y="987552"/>
            <a:ext cx="4364953" cy="5641848"/>
          </a:xfrm>
          <a:prstGeom prst="rect">
            <a:avLst/>
          </a:prstGeom>
          <a:ln>
            <a:solidFill>
              <a:schemeClr val="tx1"/>
            </a:solidFill>
          </a:ln>
        </p:spPr>
      </p:pic>
      <p:sp>
        <p:nvSpPr>
          <p:cNvPr id="4" name="TextBox 3">
            <a:extLst>
              <a:ext uri="{FF2B5EF4-FFF2-40B4-BE49-F238E27FC236}">
                <a16:creationId xmlns:a16="http://schemas.microsoft.com/office/drawing/2014/main" id="{2BB9C0CB-8FA4-42A0-9BD9-C4F78E764ECE}"/>
              </a:ext>
            </a:extLst>
          </p:cNvPr>
          <p:cNvSpPr txBox="1"/>
          <p:nvPr/>
        </p:nvSpPr>
        <p:spPr>
          <a:xfrm>
            <a:off x="0" y="3231623"/>
            <a:ext cx="3217547" cy="923330"/>
          </a:xfrm>
          <a:prstGeom prst="rect">
            <a:avLst/>
          </a:prstGeom>
          <a:noFill/>
        </p:spPr>
        <p:txBody>
          <a:bodyPr wrap="none" rtlCol="0">
            <a:spAutoFit/>
          </a:bodyPr>
          <a:lstStyle/>
          <a:p>
            <a:r>
              <a:rPr lang="en-US" dirty="0"/>
              <a:t>FSE (10 pages + references)</a:t>
            </a:r>
          </a:p>
          <a:p>
            <a:r>
              <a:rPr lang="en-US" dirty="0"/>
              <a:t>PLDI (12 pages + references)</a:t>
            </a:r>
          </a:p>
          <a:p>
            <a:endParaRPr lang="en-US" dirty="0"/>
          </a:p>
        </p:txBody>
      </p:sp>
    </p:spTree>
    <p:extLst>
      <p:ext uri="{BB962C8B-B14F-4D97-AF65-F5344CB8AC3E}">
        <p14:creationId xmlns:p14="http://schemas.microsoft.com/office/powerpoint/2010/main" val="30868422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438AB-62F4-4879-981B-EEB101BF7404}"/>
              </a:ext>
            </a:extLst>
          </p:cNvPr>
          <p:cNvSpPr>
            <a:spLocks noGrp="1"/>
          </p:cNvSpPr>
          <p:nvPr>
            <p:ph type="title"/>
          </p:nvPr>
        </p:nvSpPr>
        <p:spPr/>
        <p:txBody>
          <a:bodyPr/>
          <a:lstStyle/>
          <a:p>
            <a:r>
              <a:rPr lang="en-US" dirty="0"/>
              <a:t>Some Language Bugaboos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C23F570-8881-4C56-BA58-91DA706F3BFA}"/>
                  </a:ext>
                </a:extLst>
              </p:cNvPr>
              <p:cNvSpPr>
                <a:spLocks noGrp="1"/>
              </p:cNvSpPr>
              <p:nvPr>
                <p:ph idx="1"/>
              </p:nvPr>
            </p:nvSpPr>
            <p:spPr>
              <a:xfrm>
                <a:off x="457199" y="998416"/>
                <a:ext cx="8475785" cy="4980354"/>
              </a:xfrm>
            </p:spPr>
            <p:txBody>
              <a:bodyPr>
                <a:normAutofit fontScale="92500" lnSpcReduction="10000"/>
              </a:bodyPr>
              <a:lstStyle/>
              <a:p>
                <a:r>
                  <a:rPr lang="en-US" sz="2000" dirty="0"/>
                  <a:t>Hyphens: “… use a hyphen to avoid confusing the reader's eye … in the state-of-the-art grammar being jammed down your throat today, state-of-the-art is hyphenated, thereby avoiding the confusing look of ‘the art grammar.’”   [IHT, c. 2003]</a:t>
                </a:r>
              </a:p>
              <a:p>
                <a:r>
                  <a:rPr lang="en-US" sz="2000" dirty="0"/>
                  <a:t>This </a:t>
                </a:r>
                <a14:m>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𝑛𝑜𝑢𝑛</m:t>
                    </m:r>
                    <m:r>
                      <a:rPr lang="en-US" sz="2000" b="0" i="1" smtClean="0">
                        <a:latin typeface="Cambria Math" panose="02040503050406030204" pitchFamily="18" charset="0"/>
                      </a:rPr>
                      <m:t>⟩</m:t>
                    </m:r>
                  </m:oMath>
                </a14:m>
                <a:r>
                  <a:rPr lang="en-US" sz="2000" dirty="0"/>
                  <a:t>: This approach …; This method …; This algorithm …</a:t>
                </a:r>
              </a:p>
              <a:p>
                <a:pPr lvl="1"/>
                <a:r>
                  <a:rPr lang="en-US" sz="1600" dirty="0">
                    <a:solidFill>
                      <a:srgbClr val="C00000"/>
                    </a:solidFill>
                  </a:rPr>
                  <a:t>“This” without a noun can usually refer to many previous items</a:t>
                </a:r>
                <a:r>
                  <a:rPr lang="en-US" sz="1600" dirty="0"/>
                  <a:t>, and thus introduces a degree of ambiguity in a paragraph, which forces the reader to perform (a small amount) of extra mental effort</a:t>
                </a:r>
              </a:p>
              <a:p>
                <a:r>
                  <a:rPr lang="en-US" sz="2000" dirty="0"/>
                  <a:t>“Because” is preferable to “since” when causality is being explained</a:t>
                </a:r>
              </a:p>
              <a:p>
                <a:pPr lvl="1"/>
                <a:r>
                  <a:rPr lang="en-US" sz="1600" dirty="0">
                    <a:solidFill>
                      <a:srgbClr val="C00000"/>
                    </a:solidFill>
                  </a:rPr>
                  <a:t>“Since” can refer to causality, but “since” can also refer to sequencing or time</a:t>
                </a:r>
              </a:p>
              <a:p>
                <a:pPr lvl="1"/>
                <a:r>
                  <a:rPr lang="en-US" sz="1600" dirty="0"/>
                  <a:t>CS papers often refer to causality, sequencing, or time</a:t>
                </a:r>
              </a:p>
              <a:p>
                <a:pPr lvl="1"/>
                <a:r>
                  <a:rPr lang="en-US" sz="1600" dirty="0"/>
                  <a:t>Thus, in a sentence about causality, use “because,” because otherwise your reader has to hold on to two possibilities (albeit briefly) in their mind</a:t>
                </a:r>
              </a:p>
              <a:p>
                <a:pPr lvl="2"/>
                <a:r>
                  <a:rPr lang="en-US" sz="1200" dirty="0"/>
                  <a:t>This sentence might be about causality</a:t>
                </a:r>
              </a:p>
              <a:p>
                <a:pPr lvl="2"/>
                <a:r>
                  <a:rPr lang="en-US" sz="1200" dirty="0"/>
                  <a:t>This sentence might be about sequencing/time</a:t>
                </a:r>
              </a:p>
              <a:p>
                <a:r>
                  <a:rPr lang="en-US" sz="2000" dirty="0"/>
                  <a:t>That vs. which</a:t>
                </a:r>
              </a:p>
              <a:p>
                <a:pPr lvl="1"/>
                <a:r>
                  <a:rPr lang="en-US" sz="1600" dirty="0"/>
                  <a:t>The boy swatted the ball that was on the table</a:t>
                </a:r>
              </a:p>
              <a:p>
                <a:pPr lvl="1"/>
                <a:r>
                  <a:rPr lang="en-US" sz="1600" dirty="0"/>
                  <a:t>The boy swatted the ball, which was on the table</a:t>
                </a:r>
              </a:p>
            </p:txBody>
          </p:sp>
        </mc:Choice>
        <mc:Fallback xmlns="">
          <p:sp>
            <p:nvSpPr>
              <p:cNvPr id="3" name="Content Placeholder 2">
                <a:extLst>
                  <a:ext uri="{FF2B5EF4-FFF2-40B4-BE49-F238E27FC236}">
                    <a16:creationId xmlns:a16="http://schemas.microsoft.com/office/drawing/2014/main" id="{1C23F570-8881-4C56-BA58-91DA706F3BFA}"/>
                  </a:ext>
                </a:extLst>
              </p:cNvPr>
              <p:cNvSpPr>
                <a:spLocks noGrp="1" noRot="1" noChangeAspect="1" noMove="1" noResize="1" noEditPoints="1" noAdjustHandles="1" noChangeArrowheads="1" noChangeShapeType="1" noTextEdit="1"/>
              </p:cNvSpPr>
              <p:nvPr>
                <p:ph idx="1"/>
              </p:nvPr>
            </p:nvSpPr>
            <p:spPr>
              <a:xfrm>
                <a:off x="457199" y="998416"/>
                <a:ext cx="8475785" cy="4980354"/>
              </a:xfrm>
              <a:blipFill>
                <a:blip r:embed="rId2"/>
                <a:stretch>
                  <a:fillRect l="-504" t="-1224" r="-14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8A30F2A-D6CE-47FB-8E28-E0F4A7332FBF}"/>
              </a:ext>
            </a:extLst>
          </p:cNvPr>
          <p:cNvSpPr>
            <a:spLocks noGrp="1"/>
          </p:cNvSpPr>
          <p:nvPr>
            <p:ph type="sldNum" sz="quarter" idx="12"/>
          </p:nvPr>
        </p:nvSpPr>
        <p:spPr/>
        <p:txBody>
          <a:bodyPr/>
          <a:lstStyle/>
          <a:p>
            <a:fld id="{60AD1266-7CE3-2146-B859-359ABF1E0203}" type="slidenum">
              <a:rPr lang="en-US" smtClean="0"/>
              <a:t>60</a:t>
            </a:fld>
            <a:endParaRPr lang="en-US"/>
          </a:p>
        </p:txBody>
      </p:sp>
      <p:pic>
        <p:nvPicPr>
          <p:cNvPr id="6" name="Picture 5">
            <a:extLst>
              <a:ext uri="{FF2B5EF4-FFF2-40B4-BE49-F238E27FC236}">
                <a16:creationId xmlns:a16="http://schemas.microsoft.com/office/drawing/2014/main" id="{45A48CAE-5E37-45B3-B45C-BC0A6BA5B8A8}"/>
              </a:ext>
            </a:extLst>
          </p:cNvPr>
          <p:cNvPicPr>
            <a:picLocks noChangeAspect="1"/>
          </p:cNvPicPr>
          <p:nvPr/>
        </p:nvPicPr>
        <p:blipFill>
          <a:blip r:embed="rId3"/>
          <a:stretch>
            <a:fillRect/>
          </a:stretch>
        </p:blipFill>
        <p:spPr>
          <a:xfrm rot="16200000">
            <a:off x="6858124" y="4947026"/>
            <a:ext cx="2340706" cy="1316647"/>
          </a:xfrm>
          <a:prstGeom prst="rect">
            <a:avLst/>
          </a:prstGeom>
        </p:spPr>
      </p:pic>
      <p:sp>
        <p:nvSpPr>
          <p:cNvPr id="7" name="TextBox 6">
            <a:extLst>
              <a:ext uri="{FF2B5EF4-FFF2-40B4-BE49-F238E27FC236}">
                <a16:creationId xmlns:a16="http://schemas.microsoft.com/office/drawing/2014/main" id="{8C142B0A-478E-41F9-82A1-A7CE934D2D3D}"/>
              </a:ext>
            </a:extLst>
          </p:cNvPr>
          <p:cNvSpPr txBox="1"/>
          <p:nvPr/>
        </p:nvSpPr>
        <p:spPr>
          <a:xfrm>
            <a:off x="5941557" y="4713281"/>
            <a:ext cx="1428596" cy="923330"/>
          </a:xfrm>
          <a:prstGeom prst="rect">
            <a:avLst/>
          </a:prstGeom>
          <a:noFill/>
        </p:spPr>
        <p:txBody>
          <a:bodyPr wrap="none" rtlCol="0">
            <a:spAutoFit/>
          </a:bodyPr>
          <a:lstStyle/>
          <a:p>
            <a:pPr algn="ctr"/>
            <a:r>
              <a:rPr lang="en-US" dirty="0"/>
              <a:t>What is</a:t>
            </a:r>
          </a:p>
          <a:p>
            <a:pPr algn="ctr"/>
            <a:r>
              <a:rPr lang="en-US" dirty="0"/>
              <a:t>shown in</a:t>
            </a:r>
          </a:p>
          <a:p>
            <a:pPr algn="ctr"/>
            <a:r>
              <a:rPr lang="en-US" dirty="0"/>
              <a:t>this picture?</a:t>
            </a:r>
          </a:p>
        </p:txBody>
      </p:sp>
      <p:sp>
        <p:nvSpPr>
          <p:cNvPr id="8" name="TextBox 7">
            <a:extLst>
              <a:ext uri="{FF2B5EF4-FFF2-40B4-BE49-F238E27FC236}">
                <a16:creationId xmlns:a16="http://schemas.microsoft.com/office/drawing/2014/main" id="{6731CD26-337F-424F-B395-7AF01EC2955A}"/>
              </a:ext>
            </a:extLst>
          </p:cNvPr>
          <p:cNvSpPr txBox="1"/>
          <p:nvPr/>
        </p:nvSpPr>
        <p:spPr>
          <a:xfrm>
            <a:off x="5941557" y="5739609"/>
            <a:ext cx="1390124" cy="923330"/>
          </a:xfrm>
          <a:prstGeom prst="rect">
            <a:avLst/>
          </a:prstGeom>
          <a:noFill/>
        </p:spPr>
        <p:txBody>
          <a:bodyPr wrap="none" rtlCol="0">
            <a:spAutoFit/>
          </a:bodyPr>
          <a:lstStyle/>
          <a:p>
            <a:pPr algn="ctr"/>
            <a:r>
              <a:rPr lang="en-US" dirty="0"/>
              <a:t>It’s a that!</a:t>
            </a:r>
          </a:p>
          <a:p>
            <a:pPr algn="ctr"/>
            <a:r>
              <a:rPr lang="en-US" dirty="0"/>
              <a:t>Not a which</a:t>
            </a:r>
          </a:p>
          <a:p>
            <a:pPr algn="ctr"/>
            <a:r>
              <a:rPr lang="en-US" dirty="0"/>
              <a:t>(or a witch)!</a:t>
            </a:r>
          </a:p>
        </p:txBody>
      </p:sp>
    </p:spTree>
    <p:extLst>
      <p:ext uri="{BB962C8B-B14F-4D97-AF65-F5344CB8AC3E}">
        <p14:creationId xmlns:p14="http://schemas.microsoft.com/office/powerpoint/2010/main" val="305047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dissolv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dissolve">
                                      <p:cBhvr>
                                        <p:cTn id="35" dur="500"/>
                                        <p:tgtEl>
                                          <p:spTgt spid="3">
                                            <p:txEl>
                                              <p:pRg st="9" end="9"/>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dissolve">
                                      <p:cBhvr>
                                        <p:cTn id="38" dur="500"/>
                                        <p:tgtEl>
                                          <p:spTgt spid="3">
                                            <p:txEl>
                                              <p:pRg st="10" end="10"/>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dissolve">
                                      <p:cBhvr>
                                        <p:cTn id="41" dur="500"/>
                                        <p:tgtEl>
                                          <p:spTgt spid="3">
                                            <p:txEl>
                                              <p:pRg st="11" end="1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dissolve">
                                      <p:cBhvr>
                                        <p:cTn id="46" dur="500"/>
                                        <p:tgtEl>
                                          <p:spTgt spid="6"/>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dissolve">
                                      <p:cBhvr>
                                        <p:cTn id="49" dur="500"/>
                                        <p:tgtEl>
                                          <p:spTgt spid="7"/>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dissolve">
                                      <p:cBhvr>
                                        <p:cTn id="5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A76C6-03B2-438F-B69B-C9093CA6A562}"/>
              </a:ext>
            </a:extLst>
          </p:cNvPr>
          <p:cNvSpPr>
            <a:spLocks noGrp="1"/>
          </p:cNvSpPr>
          <p:nvPr>
            <p:ph type="title"/>
          </p:nvPr>
        </p:nvSpPr>
        <p:spPr/>
        <p:txBody>
          <a:bodyPr>
            <a:normAutofit fontScale="90000"/>
          </a:bodyPr>
          <a:lstStyle/>
          <a:p>
            <a:r>
              <a:rPr lang="en-US" dirty="0"/>
              <a:t>Cap Times Review of Chen’s Dumpling House</a:t>
            </a:r>
            <a:br>
              <a:rPr lang="en-US" dirty="0"/>
            </a:br>
            <a:r>
              <a:rPr lang="en-US" sz="2700" dirty="0"/>
              <a:t>[April 11, 2018]</a:t>
            </a:r>
            <a:endParaRPr lang="en-US" dirty="0"/>
          </a:p>
        </p:txBody>
      </p:sp>
      <p:sp>
        <p:nvSpPr>
          <p:cNvPr id="3" name="Content Placeholder 2">
            <a:extLst>
              <a:ext uri="{FF2B5EF4-FFF2-40B4-BE49-F238E27FC236}">
                <a16:creationId xmlns:a16="http://schemas.microsoft.com/office/drawing/2014/main" id="{A2549D5B-8BE3-466A-AC2A-E2524524F1D1}"/>
              </a:ext>
            </a:extLst>
          </p:cNvPr>
          <p:cNvSpPr>
            <a:spLocks noGrp="1"/>
          </p:cNvSpPr>
          <p:nvPr>
            <p:ph idx="1"/>
          </p:nvPr>
        </p:nvSpPr>
        <p:spPr>
          <a:xfrm>
            <a:off x="457199" y="1731628"/>
            <a:ext cx="8293835" cy="4830763"/>
          </a:xfrm>
          <a:ln>
            <a:noFill/>
          </a:ln>
        </p:spPr>
        <p:txBody>
          <a:bodyPr/>
          <a:lstStyle/>
          <a:p>
            <a:pPr marL="0" indent="0">
              <a:buNone/>
            </a:pPr>
            <a:r>
              <a:rPr lang="en-US" dirty="0"/>
              <a:t>   “[They went from] zero to 10 dumplings in 60 seconds.</a:t>
            </a:r>
          </a:p>
          <a:p>
            <a:pPr marL="0" indent="0">
              <a:buNone/>
            </a:pPr>
            <a:r>
              <a:rPr lang="en-US" dirty="0"/>
              <a:t>   For mere mortals, the technique is impressive.</a:t>
            </a:r>
          </a:p>
          <a:p>
            <a:pPr marL="0" indent="0">
              <a:buNone/>
            </a:pPr>
            <a:r>
              <a:rPr lang="en-US" dirty="0"/>
              <a:t>(When I tried making dumplings with my friend’s family in China, my friend looked at my dumplings and said, </a:t>
            </a:r>
            <a:r>
              <a:rPr lang="en-US" dirty="0">
                <a:highlight>
                  <a:srgbClr val="FFFF00"/>
                </a:highlight>
              </a:rPr>
              <a:t>‘It’s OK, everyone has their own dumpling style.’</a:t>
            </a:r>
            <a:r>
              <a:rPr lang="en-US" dirty="0"/>
              <a:t>)”</a:t>
            </a:r>
          </a:p>
          <a:p>
            <a:pPr marL="0" indent="0">
              <a:buNone/>
            </a:pPr>
            <a:endParaRPr lang="en-US" dirty="0"/>
          </a:p>
          <a:p>
            <a:pPr marL="0" indent="0">
              <a:buNone/>
            </a:pPr>
            <a:r>
              <a:rPr lang="en-US" dirty="0">
                <a:solidFill>
                  <a:srgbClr val="C00000"/>
                </a:solidFill>
              </a:rPr>
              <a:t>Rule #1: There is no universal rule for organizing your paper</a:t>
            </a:r>
          </a:p>
          <a:p>
            <a:pPr marL="0" indent="0">
              <a:buNone/>
            </a:pPr>
            <a:endParaRPr lang="en-US" dirty="0"/>
          </a:p>
        </p:txBody>
      </p:sp>
      <p:sp>
        <p:nvSpPr>
          <p:cNvPr id="4" name="Slide Number Placeholder 3">
            <a:extLst>
              <a:ext uri="{FF2B5EF4-FFF2-40B4-BE49-F238E27FC236}">
                <a16:creationId xmlns:a16="http://schemas.microsoft.com/office/drawing/2014/main" id="{EC36BBAF-7424-48F4-B52E-9D8F456BE06C}"/>
              </a:ext>
            </a:extLst>
          </p:cNvPr>
          <p:cNvSpPr>
            <a:spLocks noGrp="1"/>
          </p:cNvSpPr>
          <p:nvPr>
            <p:ph type="sldNum" sz="quarter" idx="12"/>
          </p:nvPr>
        </p:nvSpPr>
        <p:spPr/>
        <p:txBody>
          <a:bodyPr/>
          <a:lstStyle/>
          <a:p>
            <a:fld id="{60AD1266-7CE3-2146-B859-359ABF1E0203}" type="slidenum">
              <a:rPr lang="en-US" smtClean="0"/>
              <a:t>61</a:t>
            </a:fld>
            <a:endParaRPr lang="en-US"/>
          </a:p>
        </p:txBody>
      </p:sp>
    </p:spTree>
    <p:extLst>
      <p:ext uri="{BB962C8B-B14F-4D97-AF65-F5344CB8AC3E}">
        <p14:creationId xmlns:p14="http://schemas.microsoft.com/office/powerpoint/2010/main" val="132920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31084-8D01-46AB-B2AA-FF2CB862C56D}"/>
              </a:ext>
            </a:extLst>
          </p:cNvPr>
          <p:cNvSpPr>
            <a:spLocks noGrp="1"/>
          </p:cNvSpPr>
          <p:nvPr>
            <p:ph type="title"/>
          </p:nvPr>
        </p:nvSpPr>
        <p:spPr/>
        <p:txBody>
          <a:bodyPr/>
          <a:lstStyle/>
          <a:p>
            <a:r>
              <a:rPr lang="en-US" dirty="0"/>
              <a:t>ACM one-column Proc. ACM format</a:t>
            </a:r>
            <a:br>
              <a:rPr lang="en-US" dirty="0"/>
            </a:br>
            <a:endParaRPr lang="en-US" dirty="0"/>
          </a:p>
        </p:txBody>
      </p:sp>
      <p:sp>
        <p:nvSpPr>
          <p:cNvPr id="3" name="Slide Number Placeholder 2">
            <a:extLst>
              <a:ext uri="{FF2B5EF4-FFF2-40B4-BE49-F238E27FC236}">
                <a16:creationId xmlns:a16="http://schemas.microsoft.com/office/drawing/2014/main" id="{5FCC186A-4975-429B-B038-C8F18C439DFD}"/>
              </a:ext>
            </a:extLst>
          </p:cNvPr>
          <p:cNvSpPr>
            <a:spLocks noGrp="1"/>
          </p:cNvSpPr>
          <p:nvPr>
            <p:ph type="sldNum" sz="quarter" idx="12"/>
          </p:nvPr>
        </p:nvSpPr>
        <p:spPr/>
        <p:txBody>
          <a:bodyPr/>
          <a:lstStyle/>
          <a:p>
            <a:fld id="{60AD1266-7CE3-2146-B859-359ABF1E0203}" type="slidenum">
              <a:rPr lang="en-US" smtClean="0"/>
              <a:t>7</a:t>
            </a:fld>
            <a:endParaRPr lang="en-US"/>
          </a:p>
        </p:txBody>
      </p:sp>
      <p:pic>
        <p:nvPicPr>
          <p:cNvPr id="5" name="Picture 4">
            <a:extLst>
              <a:ext uri="{FF2B5EF4-FFF2-40B4-BE49-F238E27FC236}">
                <a16:creationId xmlns:a16="http://schemas.microsoft.com/office/drawing/2014/main" id="{B7DE22DC-1588-4A65-AED8-F111A447E345}"/>
              </a:ext>
            </a:extLst>
          </p:cNvPr>
          <p:cNvPicPr>
            <a:picLocks noChangeAspect="1"/>
          </p:cNvPicPr>
          <p:nvPr/>
        </p:nvPicPr>
        <p:blipFill>
          <a:blip r:embed="rId2"/>
          <a:stretch>
            <a:fillRect/>
          </a:stretch>
        </p:blipFill>
        <p:spPr>
          <a:xfrm>
            <a:off x="3689453" y="990600"/>
            <a:ext cx="3804279" cy="5638800"/>
          </a:xfrm>
          <a:prstGeom prst="rect">
            <a:avLst/>
          </a:prstGeom>
          <a:ln>
            <a:solidFill>
              <a:schemeClr val="tx1"/>
            </a:solidFill>
          </a:ln>
        </p:spPr>
      </p:pic>
      <p:sp>
        <p:nvSpPr>
          <p:cNvPr id="6" name="TextBox 5">
            <a:extLst>
              <a:ext uri="{FF2B5EF4-FFF2-40B4-BE49-F238E27FC236}">
                <a16:creationId xmlns:a16="http://schemas.microsoft.com/office/drawing/2014/main" id="{5B6BDD12-8377-4276-84EE-54018329AE2B}"/>
              </a:ext>
            </a:extLst>
          </p:cNvPr>
          <p:cNvSpPr txBox="1"/>
          <p:nvPr/>
        </p:nvSpPr>
        <p:spPr>
          <a:xfrm>
            <a:off x="0" y="3231623"/>
            <a:ext cx="3640805" cy="1200329"/>
          </a:xfrm>
          <a:prstGeom prst="rect">
            <a:avLst/>
          </a:prstGeom>
          <a:noFill/>
        </p:spPr>
        <p:txBody>
          <a:bodyPr wrap="none" rtlCol="0">
            <a:spAutoFit/>
          </a:bodyPr>
          <a:lstStyle/>
          <a:p>
            <a:r>
              <a:rPr lang="en-US" dirty="0"/>
              <a:t>POPL (25 pages + references)</a:t>
            </a:r>
          </a:p>
          <a:p>
            <a:r>
              <a:rPr lang="en-US" dirty="0"/>
              <a:t>OOPSLA (23 pages + references)</a:t>
            </a:r>
          </a:p>
          <a:p>
            <a:r>
              <a:rPr lang="en-US" dirty="0"/>
              <a:t>PLDI (20 pages + references)</a:t>
            </a:r>
          </a:p>
          <a:p>
            <a:r>
              <a:rPr lang="en-US" dirty="0"/>
              <a:t>FSE (18 pages + 4 pages of refs.)</a:t>
            </a:r>
          </a:p>
        </p:txBody>
      </p:sp>
    </p:spTree>
    <p:extLst>
      <p:ext uri="{BB962C8B-B14F-4D97-AF65-F5344CB8AC3E}">
        <p14:creationId xmlns:p14="http://schemas.microsoft.com/office/powerpoint/2010/main" val="311827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A38A0-4E48-4965-AC46-3C084CBA314E}"/>
              </a:ext>
            </a:extLst>
          </p:cNvPr>
          <p:cNvSpPr>
            <a:spLocks noGrp="1"/>
          </p:cNvSpPr>
          <p:nvPr>
            <p:ph type="title"/>
          </p:nvPr>
        </p:nvSpPr>
        <p:spPr/>
        <p:txBody>
          <a:bodyPr/>
          <a:lstStyle/>
          <a:p>
            <a:r>
              <a:rPr lang="en-US" dirty="0"/>
              <a:t>Springer LNCS</a:t>
            </a:r>
          </a:p>
        </p:txBody>
      </p:sp>
      <p:sp>
        <p:nvSpPr>
          <p:cNvPr id="3" name="Slide Number Placeholder 2">
            <a:extLst>
              <a:ext uri="{FF2B5EF4-FFF2-40B4-BE49-F238E27FC236}">
                <a16:creationId xmlns:a16="http://schemas.microsoft.com/office/drawing/2014/main" id="{BC2C83A7-C82C-47F1-B60E-3439903084C8}"/>
              </a:ext>
            </a:extLst>
          </p:cNvPr>
          <p:cNvSpPr>
            <a:spLocks noGrp="1"/>
          </p:cNvSpPr>
          <p:nvPr>
            <p:ph type="sldNum" sz="quarter" idx="12"/>
          </p:nvPr>
        </p:nvSpPr>
        <p:spPr/>
        <p:txBody>
          <a:bodyPr/>
          <a:lstStyle/>
          <a:p>
            <a:fld id="{60AD1266-7CE3-2146-B859-359ABF1E0203}" type="slidenum">
              <a:rPr lang="en-US" smtClean="0"/>
              <a:t>8</a:t>
            </a:fld>
            <a:endParaRPr lang="en-US"/>
          </a:p>
        </p:txBody>
      </p:sp>
      <p:pic>
        <p:nvPicPr>
          <p:cNvPr id="7" name="Picture 6">
            <a:extLst>
              <a:ext uri="{FF2B5EF4-FFF2-40B4-BE49-F238E27FC236}">
                <a16:creationId xmlns:a16="http://schemas.microsoft.com/office/drawing/2014/main" id="{887684A9-40DC-45C2-B1E8-209E64F12A6B}"/>
              </a:ext>
            </a:extLst>
          </p:cNvPr>
          <p:cNvPicPr>
            <a:picLocks noChangeAspect="1"/>
          </p:cNvPicPr>
          <p:nvPr/>
        </p:nvPicPr>
        <p:blipFill>
          <a:blip r:embed="rId2"/>
          <a:stretch>
            <a:fillRect/>
          </a:stretch>
        </p:blipFill>
        <p:spPr>
          <a:xfrm>
            <a:off x="3194520" y="991490"/>
            <a:ext cx="4357176" cy="5641848"/>
          </a:xfrm>
          <a:prstGeom prst="rect">
            <a:avLst/>
          </a:prstGeom>
          <a:ln>
            <a:solidFill>
              <a:schemeClr val="tx1"/>
            </a:solidFill>
          </a:ln>
        </p:spPr>
      </p:pic>
      <p:sp>
        <p:nvSpPr>
          <p:cNvPr id="5" name="TextBox 4">
            <a:extLst>
              <a:ext uri="{FF2B5EF4-FFF2-40B4-BE49-F238E27FC236}">
                <a16:creationId xmlns:a16="http://schemas.microsoft.com/office/drawing/2014/main" id="{1B60CCB5-493D-4AF9-B49E-20D52AD623E7}"/>
              </a:ext>
            </a:extLst>
          </p:cNvPr>
          <p:cNvSpPr txBox="1"/>
          <p:nvPr/>
        </p:nvSpPr>
        <p:spPr>
          <a:xfrm>
            <a:off x="0" y="3231623"/>
            <a:ext cx="3161956" cy="923330"/>
          </a:xfrm>
          <a:prstGeom prst="rect">
            <a:avLst/>
          </a:prstGeom>
          <a:noFill/>
        </p:spPr>
        <p:txBody>
          <a:bodyPr wrap="none" rtlCol="0">
            <a:spAutoFit/>
          </a:bodyPr>
          <a:lstStyle/>
          <a:p>
            <a:r>
              <a:rPr lang="en-US" dirty="0"/>
              <a:t>CAV (18 pages + references)</a:t>
            </a:r>
          </a:p>
          <a:p>
            <a:r>
              <a:rPr lang="en-US" dirty="0"/>
              <a:t>ETAPS (16-25 pages</a:t>
            </a:r>
          </a:p>
          <a:p>
            <a:r>
              <a:rPr lang="en-US" dirty="0"/>
              <a:t>       + references)</a:t>
            </a:r>
          </a:p>
        </p:txBody>
      </p:sp>
    </p:spTree>
    <p:extLst>
      <p:ext uri="{BB962C8B-B14F-4D97-AF65-F5344CB8AC3E}">
        <p14:creationId xmlns:p14="http://schemas.microsoft.com/office/powerpoint/2010/main" val="2406559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98A069D-1B4E-492B-8981-019A6950A7EB}"/>
              </a:ext>
            </a:extLst>
          </p:cNvPr>
          <p:cNvSpPr>
            <a:spLocks noGrp="1"/>
          </p:cNvSpPr>
          <p:nvPr>
            <p:ph type="sldNum" sz="quarter" idx="12"/>
          </p:nvPr>
        </p:nvSpPr>
        <p:spPr/>
        <p:txBody>
          <a:bodyPr/>
          <a:lstStyle/>
          <a:p>
            <a:fld id="{60AD1266-7CE3-2146-B859-359ABF1E0203}" type="slidenum">
              <a:rPr lang="en-US" smtClean="0"/>
              <a:t>9</a:t>
            </a:fld>
            <a:endParaRPr lang="en-US"/>
          </a:p>
        </p:txBody>
      </p:sp>
      <p:pic>
        <p:nvPicPr>
          <p:cNvPr id="5" name="Picture 4">
            <a:extLst>
              <a:ext uri="{FF2B5EF4-FFF2-40B4-BE49-F238E27FC236}">
                <a16:creationId xmlns:a16="http://schemas.microsoft.com/office/drawing/2014/main" id="{73D9D624-F9AB-4126-ABCB-E605A7F0C0B5}"/>
              </a:ext>
            </a:extLst>
          </p:cNvPr>
          <p:cNvPicPr>
            <a:picLocks noChangeAspect="1"/>
          </p:cNvPicPr>
          <p:nvPr/>
        </p:nvPicPr>
        <p:blipFill>
          <a:blip r:embed="rId2"/>
          <a:stretch>
            <a:fillRect/>
          </a:stretch>
        </p:blipFill>
        <p:spPr>
          <a:xfrm>
            <a:off x="144630" y="0"/>
            <a:ext cx="8854740" cy="6858000"/>
          </a:xfrm>
          <a:prstGeom prst="rect">
            <a:avLst/>
          </a:prstGeom>
        </p:spPr>
      </p:pic>
      <p:sp>
        <p:nvSpPr>
          <p:cNvPr id="2" name="TextBox 1">
            <a:extLst>
              <a:ext uri="{FF2B5EF4-FFF2-40B4-BE49-F238E27FC236}">
                <a16:creationId xmlns:a16="http://schemas.microsoft.com/office/drawing/2014/main" id="{EE08B8B9-C1E2-4F08-9A6D-4CA9AF249B6B}"/>
              </a:ext>
            </a:extLst>
          </p:cNvPr>
          <p:cNvSpPr txBox="1"/>
          <p:nvPr/>
        </p:nvSpPr>
        <p:spPr>
          <a:xfrm>
            <a:off x="8229600" y="6336065"/>
            <a:ext cx="736099" cy="369332"/>
          </a:xfrm>
          <a:prstGeom prst="rect">
            <a:avLst/>
          </a:prstGeom>
          <a:noFill/>
        </p:spPr>
        <p:txBody>
          <a:bodyPr wrap="none" rtlCol="0">
            <a:spAutoFit/>
          </a:bodyPr>
          <a:lstStyle/>
          <a:p>
            <a:r>
              <a:rPr lang="en-US" dirty="0"/>
              <a:t>[SPJ]</a:t>
            </a:r>
          </a:p>
        </p:txBody>
      </p:sp>
    </p:spTree>
    <p:extLst>
      <p:ext uri="{BB962C8B-B14F-4D97-AF65-F5344CB8AC3E}">
        <p14:creationId xmlns:p14="http://schemas.microsoft.com/office/powerpoint/2010/main" val="202310620"/>
      </p:ext>
    </p:extLst>
  </p:cSld>
  <p:clrMapOvr>
    <a:masterClrMapping/>
  </p:clrMapOvr>
</p:sld>
</file>

<file path=ppt/theme/theme1.xml><?xml version="1.0" encoding="utf-8"?>
<a:theme xmlns:a="http://schemas.openxmlformats.org/drawingml/2006/main" name="POPL18Tutorial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lank Presentatio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800" b="1" i="0" u="none" strike="noStrike" cap="none" normalizeH="0" baseline="0" smtClean="0">
            <a:ln>
              <a:noFill/>
            </a:ln>
            <a:solidFill>
              <a:schemeClr val="bg2"/>
            </a:solidFill>
            <a:effectLst/>
            <a:latin typeface="Arial" charset="0"/>
          </a:defRPr>
        </a:defPPr>
      </a:lstStyle>
    </a:spDef>
    <a:lnDef>
      <a:spPr bwMode="auto">
        <a:solidFill>
          <a:schemeClr val="accent1"/>
        </a:solidFill>
        <a:ln w="9525" cap="flat" cmpd="sng" algn="ctr">
          <a:solidFill>
            <a:schemeClr val="tx1"/>
          </a:solidFill>
          <a:prstDash val="solid"/>
          <a:round/>
          <a:headEnd type="none" w="med" len="med"/>
          <a:tailEnd type="triangle" w="lg"/>
        </a:ln>
        <a:effectLst/>
      </a:spPr>
      <a:body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OPL18TutorialTheme1" id="{A582DBA5-F38B-4DDA-AD04-63977A0EC127}" vid="{ADB6E06D-6D69-4B93-8835-92FDD21683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11923</TotalTime>
  <Words>2965</Words>
  <Application>Microsoft Office PowerPoint</Application>
  <PresentationFormat>On-screen Show (4:3)</PresentationFormat>
  <Paragraphs>468</Paragraphs>
  <Slides>61</Slides>
  <Notes>0</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61</vt:i4>
      </vt:variant>
    </vt:vector>
  </HeadingPairs>
  <TitlesOfParts>
    <vt:vector size="68" baseType="lpstr">
      <vt:lpstr>Symbol</vt:lpstr>
      <vt:lpstr>Arial Black</vt:lpstr>
      <vt:lpstr>Arial</vt:lpstr>
      <vt:lpstr>Calibri</vt:lpstr>
      <vt:lpstr>Wingdings</vt:lpstr>
      <vt:lpstr>Cambria Math</vt:lpstr>
      <vt:lpstr>POPL18TutorialTheme1</vt:lpstr>
      <vt:lpstr>Tips on Writing a Research Paper</vt:lpstr>
      <vt:lpstr>Rule #1</vt:lpstr>
      <vt:lpstr>One Overarching Principle [SPJ]</vt:lpstr>
      <vt:lpstr>Two Overarching Challenges</vt:lpstr>
      <vt:lpstr>You will always be space constrained </vt:lpstr>
      <vt:lpstr>ACM two-column conference format </vt:lpstr>
      <vt:lpstr>ACM one-column Proc. ACM format </vt:lpstr>
      <vt:lpstr>Springer LNCS</vt:lpstr>
      <vt:lpstr>PowerPoint Presentation</vt:lpstr>
      <vt:lpstr>PowerPoint Presentation</vt:lpstr>
      <vt:lpstr>PowerPoint Presentation</vt:lpstr>
      <vt:lpstr>Structure (conference paper) [SPJ]</vt:lpstr>
      <vt:lpstr>A structure that works [DD]</vt:lpstr>
      <vt:lpstr>A More Complete Structure [Reps]</vt:lpstr>
      <vt:lpstr>Two Overarching Challenges</vt:lpstr>
      <vt:lpstr>Abstract [Kent Beck via SPJ]</vt:lpstr>
      <vt:lpstr>Introduction [SPJ]</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DD critique of SPJ</vt:lpstr>
      <vt:lpstr>The CGI Model for an Abstract/Intro [DD]</vt:lpstr>
      <vt:lpstr>Abstract [Kent Beck via SPJ]</vt:lpstr>
      <vt:lpstr>Introduction (Rev. Eng. from Zeldovich)</vt:lpstr>
      <vt:lpstr>Zeldovich Example [SOSP09]</vt:lpstr>
      <vt:lpstr>What If the Contribution is a Synthesis of Ideas?</vt:lpstr>
      <vt:lpstr>A More Complete Structure [Reps]</vt:lpstr>
      <vt:lpstr>Overview</vt:lpstr>
      <vt:lpstr>Gopan Example [POPL05]</vt:lpstr>
      <vt:lpstr>Problem Statement</vt:lpstr>
      <vt:lpstr>Problem Statement</vt:lpstr>
      <vt:lpstr>Problem Statement</vt:lpstr>
      <vt:lpstr>Problem Statement</vt:lpstr>
      <vt:lpstr>A More Complete Structure [Reps]</vt:lpstr>
      <vt:lpstr>A More Complete Structure [Reps]</vt:lpstr>
      <vt:lpstr>Experiments</vt:lpstr>
      <vt:lpstr>Experiments</vt:lpstr>
      <vt:lpstr>Experiments</vt:lpstr>
      <vt:lpstr>Experiments: SIGPLAN Empirical Evaluation Checklist</vt:lpstr>
      <vt:lpstr>Limitations/Threats to Validity [Software-Engineering papers]</vt:lpstr>
      <vt:lpstr>Example</vt:lpstr>
      <vt:lpstr>Related Work</vt:lpstr>
      <vt:lpstr>Related Work</vt:lpstr>
      <vt:lpstr>PowerPoint Presentation</vt:lpstr>
      <vt:lpstr>PowerPoint Presentation</vt:lpstr>
      <vt:lpstr>PowerPoint Presentation</vt:lpstr>
      <vt:lpstr>Conclusion Section</vt:lpstr>
      <vt:lpstr>Conclusion Section</vt:lpstr>
      <vt:lpstr>Write Some Items Early (but Revisit Frequently)</vt:lpstr>
      <vt:lpstr>One Way to Force Yourself … Give a Talk</vt:lpstr>
      <vt:lpstr>Storyboarding: Plan How to Use the Allowed Space</vt:lpstr>
      <vt:lpstr>Adopt a Differential Perspective (when appropriate)</vt:lpstr>
      <vt:lpstr>Adopt a Differential Perspective (when appropriate)</vt:lpstr>
      <vt:lpstr>Some Language Bugaboos</vt:lpstr>
      <vt:lpstr>Cap Times Review of Chen’s Dumpling House [April 11, 2018]</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reps</cp:lastModifiedBy>
  <cp:revision>594</cp:revision>
  <cp:lastPrinted>2015-10-20T02:53:17Z</cp:lastPrinted>
  <dcterms:created xsi:type="dcterms:W3CDTF">2015-10-19T12:39:45Z</dcterms:created>
  <dcterms:modified xsi:type="dcterms:W3CDTF">2023-10-26T22:50:14Z</dcterms:modified>
</cp:coreProperties>
</file>